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2"/>
  </p:notesMasterIdLst>
  <p:sldIdLst>
    <p:sldId id="256" r:id="rId2"/>
    <p:sldId id="258" r:id="rId3"/>
    <p:sldId id="284" r:id="rId4"/>
    <p:sldId id="281" r:id="rId5"/>
    <p:sldId id="261" r:id="rId6"/>
    <p:sldId id="269" r:id="rId7"/>
    <p:sldId id="268" r:id="rId8"/>
    <p:sldId id="273" r:id="rId9"/>
    <p:sldId id="271" r:id="rId10"/>
    <p:sldId id="270" r:id="rId11"/>
    <p:sldId id="274" r:id="rId12"/>
    <p:sldId id="286" r:id="rId13"/>
    <p:sldId id="260" r:id="rId14"/>
    <p:sldId id="282" r:id="rId15"/>
    <p:sldId id="263" r:id="rId16"/>
    <p:sldId id="278" r:id="rId17"/>
    <p:sldId id="279" r:id="rId18"/>
    <p:sldId id="280" r:id="rId19"/>
    <p:sldId id="262" r:id="rId20"/>
    <p:sldId id="285" r:id="rId2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9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164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drawings/_rels/vmlDrawing2.vml.rels><?xml version="1.0" encoding="UTF-8" standalone="yes"?>
<Relationships xmlns="http://schemas.openxmlformats.org/package/2006/relationships"><Relationship Id="rId8" Type="http://schemas.openxmlformats.org/officeDocument/2006/relationships/image" Target="../media/image20.wmf"/><Relationship Id="rId3" Type="http://schemas.openxmlformats.org/officeDocument/2006/relationships/image" Target="../media/image15.wmf"/><Relationship Id="rId7" Type="http://schemas.openxmlformats.org/officeDocument/2006/relationships/image" Target="../media/image19.wmf"/><Relationship Id="rId2" Type="http://schemas.openxmlformats.org/officeDocument/2006/relationships/image" Target="../media/image14.wmf"/><Relationship Id="rId1" Type="http://schemas.openxmlformats.org/officeDocument/2006/relationships/image" Target="../media/image13.wmf"/><Relationship Id="rId6" Type="http://schemas.openxmlformats.org/officeDocument/2006/relationships/image" Target="../media/image18.wmf"/><Relationship Id="rId5" Type="http://schemas.openxmlformats.org/officeDocument/2006/relationships/image" Target="../media/image17.wmf"/><Relationship Id="rId4" Type="http://schemas.openxmlformats.org/officeDocument/2006/relationships/image" Target="../media/image16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3EA1C0-6CFA-44CF-A81D-3CC8C79A6319}" type="datetimeFigureOut">
              <a:rPr lang="ru-RU" smtClean="0"/>
              <a:t>30.05.2023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41AB95-C52B-4C4C-B3C2-9FA46010469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012413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gi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 descr="Изображение выглядит как на открытом воздухе, небо, облака">
            <a:extLst>
              <a:ext uri="{FF2B5EF4-FFF2-40B4-BE49-F238E27FC236}">
                <a16:creationId xmlns:a16="http://schemas.microsoft.com/office/drawing/2014/main" xmlns="" id="{6D5C6D59-21E4-A7B7-3B0E-3457E558BE4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878"/>
            <a:ext cx="12194523" cy="6858000"/>
          </a:xfrm>
          <a:prstGeom prst="rect">
            <a:avLst/>
          </a:prstGeom>
        </p:spPr>
      </p:pic>
      <p:pic>
        <p:nvPicPr>
          <p:cNvPr id="8" name="Picture 14">
            <a:extLst>
              <a:ext uri="{FF2B5EF4-FFF2-40B4-BE49-F238E27FC236}">
                <a16:creationId xmlns:a16="http://schemas.microsoft.com/office/drawing/2014/main" xmlns="" id="{751C7B84-5999-0504-631F-DAC43149232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086" y="273721"/>
            <a:ext cx="783084" cy="754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Рисунок 8" descr="Изображение выглядит как текст, знак, на открытом воздухе&#10;&#10;Автоматически созданное описание">
            <a:extLst>
              <a:ext uri="{FF2B5EF4-FFF2-40B4-BE49-F238E27FC236}">
                <a16:creationId xmlns:a16="http://schemas.microsoft.com/office/drawing/2014/main" xmlns="" id="{AF1A18F8-93A0-2011-09C0-914B8ECA6EB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2432" y="169511"/>
            <a:ext cx="756000" cy="756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C5F5F1DD-3253-934D-C31C-AB848FBF40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xmlns="" id="{BF64FAE1-9C34-80B1-349A-16AF4AC445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9D40AE9E-7EAA-E19B-1449-CAD642E5A4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D338A3-B5FA-4892-8782-04A8FAC2DE2D}" type="datetime1">
              <a:rPr lang="ru-RU" smtClean="0"/>
              <a:t>30.05.2023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BF9CA5C7-E0A8-D978-C348-04556224AF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ВКР (б) студента Фамилия Имя Отчетство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E315095A-9844-D13C-808D-CE4B8DF8C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151D6-1CE6-4546-836D-2A836D7A7EF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231614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583090FF-039C-B667-C2D9-965CE46813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xmlns="" id="{EAD7DB03-D7A4-5F64-A77E-A6AEFCA3E7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D89C5B19-B263-2CBA-FF72-E17088A6FE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5DF212-0581-4804-9196-08E59AD85A60}" type="datetime1">
              <a:rPr lang="ru-RU" smtClean="0"/>
              <a:t>30.05.2023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F11A1671-6668-C911-E003-441052A93D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ВКР (б) студента Фамилия Имя Отчетство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3081DEC3-2D76-ED76-CC14-81086C933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151D6-1CE6-4546-836D-2A836D7A7EF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9266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xmlns="" id="{F22173E8-8F12-1B34-A8FF-06866B9CD91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xmlns="" id="{73E24B7C-FCF4-861C-FE27-F41A78A90A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3982576D-E217-7A78-7D94-052D515846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33102-27BA-4101-BD19-C265B43D1861}" type="datetime1">
              <a:rPr lang="ru-RU" smtClean="0"/>
              <a:t>30.05.2023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E505B6A5-A228-0529-4620-E999888DE6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ВКР (б) студента Фамилия Имя Отчетство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EBB7FF60-D08C-AC78-BADB-4DA7E6F35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151D6-1CE6-4546-836D-2A836D7A7EF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755559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D02B9CB8-6D19-3AEA-1CF3-4B81C0F3A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  <a:latin typeface="Impact" panose="020B0806030902050204" pitchFamily="34" charset="0"/>
              </a:defRPr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4E00D62C-984D-0F4D-DEAB-2CF3FE8220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Arial Narrow" panose="020B0606020202030204" pitchFamily="34" charset="0"/>
              </a:defRPr>
            </a:lvl1pPr>
            <a:lvl2pPr>
              <a:defRPr>
                <a:latin typeface="Arial Narrow" panose="020B0606020202030204" pitchFamily="34" charset="0"/>
              </a:defRPr>
            </a:lvl2pPr>
            <a:lvl3pPr>
              <a:defRPr>
                <a:latin typeface="Arial Narrow" panose="020B0606020202030204" pitchFamily="34" charset="0"/>
              </a:defRPr>
            </a:lvl3pPr>
            <a:lvl4pPr>
              <a:defRPr>
                <a:latin typeface="Arial Narrow" panose="020B0606020202030204" pitchFamily="34" charset="0"/>
              </a:defRPr>
            </a:lvl4pPr>
            <a:lvl5pPr>
              <a:defRPr>
                <a:latin typeface="Arial Narrow" panose="020B0606020202030204" pitchFamily="34" charset="0"/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82BF4D9E-BB75-BC74-824E-29DC98C15C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9DC75-0073-477D-B85F-B87BD2D9AA66}" type="datetime1">
              <a:rPr lang="ru-RU" smtClean="0"/>
              <a:t>30.05.2023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D3A20BCE-D28D-1DD7-C5E8-C41A4CF9DB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ВКР (б) студента Фамилия Имя Отчетство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DE517AC7-DD1F-0F43-4EF6-526F2CA5C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0"/>
            <a:ext cx="2743200" cy="365125"/>
          </a:xfrm>
        </p:spPr>
        <p:txBody>
          <a:bodyPr/>
          <a:lstStyle>
            <a:lvl1pPr>
              <a:defRPr sz="2400">
                <a:latin typeface="Arial Black" panose="020B0A04020102020204" pitchFamily="34" charset="0"/>
              </a:defRPr>
            </a:lvl1pPr>
          </a:lstStyle>
          <a:p>
            <a:fld id="{2E0151D6-1CE6-4546-836D-2A836D7A7EF2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526157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D3E56F84-824A-FBD9-9C64-3D22056D88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B1E4AC80-28FC-F758-5D7E-2EC25D680C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23685893-273D-03C2-D13A-2954ABDCB6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6988C-DC8F-439B-AB31-15A4297BC55F}" type="datetime1">
              <a:rPr lang="ru-RU" smtClean="0"/>
              <a:t>30.05.2023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F68C9142-6079-7C64-4476-57AD7E1917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ВКР (б) студента Фамилия Имя Отчетство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65185AD7-245A-F056-6102-F20413E9D1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151D6-1CE6-4546-836D-2A836D7A7EF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112615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DD6C5F12-CB87-36C4-4C4A-03A51C2577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CD8216A7-D18C-122F-B769-3F585F5CB40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xmlns="" id="{57D60A8F-08FB-2547-9884-ED546FEBEA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xmlns="" id="{67702D29-B561-8B0F-F7E3-BA07DA1574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422C7-A0AF-4B73-A3E0-92773191928A}" type="datetime1">
              <a:rPr lang="ru-RU" smtClean="0"/>
              <a:t>30.05.2023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xmlns="" id="{354E2FB0-80C8-435C-72ED-FAFB3A9338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ВКР (б) студента Фамилия Имя Отчетство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xmlns="" id="{53BC351E-F527-8051-2F11-060401C54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151D6-1CE6-4546-836D-2A836D7A7EF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597525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A00BF19F-23EA-C82D-EAD6-E2F8F344AF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A154FC64-EBA9-C75D-C24B-FF92FE2FCF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xmlns="" id="{F02D1998-5AA5-2509-E83C-FC11F6C99D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xmlns="" id="{7A2B318A-6E8B-2EC3-6915-E9D51422EB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xmlns="" id="{4F64680F-351F-90E8-95EB-46569216E5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xmlns="" id="{711C92B1-B12E-7F66-265B-49BFCED50F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75EF7-06F9-47F2-ABB5-15A865F5A607}" type="datetime1">
              <a:rPr lang="ru-RU" smtClean="0"/>
              <a:t>30.05.2023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xmlns="" id="{C71031A4-4DA7-EB65-6EA7-92C1FA21C0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ВКР (б) студента Фамилия Имя Отчетство</a:t>
            </a:r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xmlns="" id="{F762D7A3-D027-D612-060D-ACA0287C3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151D6-1CE6-4546-836D-2A836D7A7EF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556491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AE09EA5C-3DF8-36A7-E703-E4FFFEA4E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xmlns="" id="{071BDCB2-79FC-34EF-A915-535B50EA30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133A35-A3AC-4FD5-9F62-E2E842F797D6}" type="datetime1">
              <a:rPr lang="ru-RU" smtClean="0"/>
              <a:t>30.05.2023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xmlns="" id="{590BC0D6-FCA4-9CAB-9CBB-F7F6767B2F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ВКР (б) студента Фамилия Имя Отчетство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xmlns="" id="{46F7D13D-6456-ABF8-B3A8-3921C6014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151D6-1CE6-4546-836D-2A836D7A7EF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818219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xmlns="" id="{BD76F736-8228-8360-7960-9C12F86E49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FB44B-5874-4EB6-914B-68491120A420}" type="datetime1">
              <a:rPr lang="ru-RU" smtClean="0"/>
              <a:t>30.05.2023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xmlns="" id="{80F6EE67-52B4-9358-5E04-0F341C4EF9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ВКР (б) студента Фамилия Имя Отчетство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xmlns="" id="{5F677A64-8ACA-91BC-7D2C-F29956189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151D6-1CE6-4546-836D-2A836D7A7EF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240422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08830B7F-2C37-1D18-709B-529A744D5B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5176B432-BB1E-BB7A-C5DE-9D9E436DE1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xmlns="" id="{7348938C-4B8C-C3B1-9004-69C7FA5B56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xmlns="" id="{94FC399B-C28E-D9E5-6B69-496BA3811C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9103B-4E77-49D0-9E40-D0F96ACD7E42}" type="datetime1">
              <a:rPr lang="ru-RU" smtClean="0"/>
              <a:t>30.05.2023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xmlns="" id="{DAC0009B-7CDD-8E58-D125-AD02AB0D93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ВКР (б) студента Фамилия Имя Отчетство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xmlns="" id="{1D9D335D-91B4-1EE5-A153-6695297080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151D6-1CE6-4546-836D-2A836D7A7EF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618834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48841257-E821-2EFE-F4B2-568DBB710C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xmlns="" id="{82398E54-99A1-16FA-07E2-998E7BA7291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xmlns="" id="{8C15B409-700F-50AB-70F7-1C63300EA9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xmlns="" id="{E851E04C-9663-2652-594F-5EF0FD521E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F4974-916B-4771-921F-D6B7309972A3}" type="datetime1">
              <a:rPr lang="ru-RU" smtClean="0"/>
              <a:t>30.05.2023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xmlns="" id="{88A2849C-236C-1692-1D7A-FEE0EB55C1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ВКР (б) студента Фамилия Имя Отчетство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xmlns="" id="{F86D6689-8498-2FC2-24E4-757BD5BF2F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151D6-1CE6-4546-836D-2A836D7A7EF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107470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xmlns="" id="{E51142D4-F29C-B262-5AEE-2237EB601947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6356350"/>
            <a:ext cx="12192000" cy="51816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892D1B3A-92EF-0C7A-2BAC-538AFB488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92D6C7B3-39DD-B740-32FA-A16F19D822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5B770914-14FB-2556-F151-0F04939F13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0070C0"/>
                </a:solidFill>
                <a:latin typeface="Arial Narrow" panose="020B0606020202030204" pitchFamily="34" charset="0"/>
              </a:defRPr>
            </a:lvl1pPr>
          </a:lstStyle>
          <a:p>
            <a:fld id="{2732E4CB-F021-4DE4-87F8-062D97973001}" type="datetime1">
              <a:rPr lang="ru-RU" smtClean="0"/>
              <a:t>30.05.2023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32B06EEE-6F5B-DB73-F3C0-AE8E08807A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0070C0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ru-RU"/>
              <a:t>ВКР (б) студента Фамилия Имя Отчетство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080D6AD2-8755-A3BF-02D2-A3ABBD7E39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31044" y="2986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rgbClr val="0070C0"/>
                </a:solidFill>
                <a:latin typeface="Arial Black" panose="020B0A04020102020204" pitchFamily="34" charset="0"/>
              </a:defRPr>
            </a:lvl1pPr>
          </a:lstStyle>
          <a:p>
            <a:fld id="{2E0151D6-1CE6-4546-836D-2A836D7A7EF2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7" name="Picture 14">
            <a:extLst>
              <a:ext uri="{FF2B5EF4-FFF2-40B4-BE49-F238E27FC236}">
                <a16:creationId xmlns:a16="http://schemas.microsoft.com/office/drawing/2014/main" xmlns="" id="{1E4547E6-9B94-D7C3-AABF-EF1819642B5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67" y="105046"/>
            <a:ext cx="783084" cy="754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Рисунок 7" descr="Изображение выглядит как текст, знак, на открытом воздухе&#10;&#10;Автоматически созданное описание">
            <a:extLst>
              <a:ext uri="{FF2B5EF4-FFF2-40B4-BE49-F238E27FC236}">
                <a16:creationId xmlns:a16="http://schemas.microsoft.com/office/drawing/2014/main" xmlns="" id="{58FAC22D-CBF1-C85B-B1A7-47273E92511E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67" y="945400"/>
            <a:ext cx="756000" cy="7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6180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rgbClr val="0070C0"/>
          </a:solidFill>
          <a:latin typeface="Impact" panose="020B080603090205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 Narrow" panose="020B060602020203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 Narrow" panose="020B060602020203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 Narrow" panose="020B060602020203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 Narrow" panose="020B060602020203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 Narrow" panose="020B060602020203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wmf"/><Relationship Id="rId13" Type="http://schemas.openxmlformats.org/officeDocument/2006/relationships/oleObject" Target="../embeddings/oleObject7.bin"/><Relationship Id="rId18" Type="http://schemas.openxmlformats.org/officeDocument/2006/relationships/image" Target="../media/image20.wmf"/><Relationship Id="rId3" Type="http://schemas.openxmlformats.org/officeDocument/2006/relationships/oleObject" Target="../embeddings/oleObject2.bin"/><Relationship Id="rId7" Type="http://schemas.openxmlformats.org/officeDocument/2006/relationships/oleObject" Target="../embeddings/oleObject4.bin"/><Relationship Id="rId12" Type="http://schemas.openxmlformats.org/officeDocument/2006/relationships/image" Target="../media/image17.wmf"/><Relationship Id="rId17" Type="http://schemas.openxmlformats.org/officeDocument/2006/relationships/oleObject" Target="../embeddings/oleObject9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9.wmf"/><Relationship Id="rId1" Type="http://schemas.openxmlformats.org/officeDocument/2006/relationships/vmlDrawing" Target="../drawings/vmlDrawing2.vml"/><Relationship Id="rId6" Type="http://schemas.openxmlformats.org/officeDocument/2006/relationships/image" Target="../media/image14.wmf"/><Relationship Id="rId11" Type="http://schemas.openxmlformats.org/officeDocument/2006/relationships/oleObject" Target="../embeddings/oleObject6.bin"/><Relationship Id="rId5" Type="http://schemas.openxmlformats.org/officeDocument/2006/relationships/oleObject" Target="../embeddings/oleObject3.bin"/><Relationship Id="rId15" Type="http://schemas.openxmlformats.org/officeDocument/2006/relationships/oleObject" Target="../embeddings/oleObject8.bin"/><Relationship Id="rId10" Type="http://schemas.openxmlformats.org/officeDocument/2006/relationships/image" Target="../media/image16.wmf"/><Relationship Id="rId4" Type="http://schemas.openxmlformats.org/officeDocument/2006/relationships/image" Target="../media/image13.wmf"/><Relationship Id="rId9" Type="http://schemas.openxmlformats.org/officeDocument/2006/relationships/oleObject" Target="../embeddings/oleObject5.bin"/><Relationship Id="rId14" Type="http://schemas.openxmlformats.org/officeDocument/2006/relationships/image" Target="../media/image18.w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21.wmf"/><Relationship Id="rId4" Type="http://schemas.openxmlformats.org/officeDocument/2006/relationships/oleObject" Target="../embeddings/oleObject10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0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12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1">
            <a:extLst>
              <a:ext uri="{FF2B5EF4-FFF2-40B4-BE49-F238E27FC236}">
                <a16:creationId xmlns:a16="http://schemas.microsoft.com/office/drawing/2014/main" xmlns="" id="{71BCD2B2-0A29-825D-C3AD-4A907E5A83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02870" y="1321393"/>
            <a:ext cx="10053763" cy="2928470"/>
          </a:xfrm>
        </p:spPr>
        <p:txBody>
          <a:bodyPr anchor="b">
            <a:normAutofit/>
          </a:bodyPr>
          <a:lstStyle/>
          <a:p>
            <a:r>
              <a:rPr lang="ru-RU" sz="2800" dirty="0">
                <a:solidFill>
                  <a:schemeClr val="accent1">
                    <a:lumMod val="50000"/>
                  </a:schemeClr>
                </a:solidFill>
                <a:latin typeface="Arial Narrow" panose="020B0606020202030204" pitchFamily="34" charset="0"/>
              </a:rPr>
              <a:t>Выпускная квалификационная работа бакалавра</a:t>
            </a:r>
            <a:br>
              <a:rPr lang="ru-RU" sz="2800" dirty="0">
                <a:solidFill>
                  <a:schemeClr val="accent1">
                    <a:lumMod val="50000"/>
                  </a:schemeClr>
                </a:solidFill>
                <a:latin typeface="Arial Narrow" panose="020B0606020202030204" pitchFamily="34" charset="0"/>
              </a:rPr>
            </a:br>
            <a:r>
              <a:rPr lang="ru-RU" sz="2800" dirty="0">
                <a:solidFill>
                  <a:schemeClr val="accent1">
                    <a:lumMod val="50000"/>
                  </a:schemeClr>
                </a:solidFill>
                <a:latin typeface="Arial Narrow" panose="020B0606020202030204" pitchFamily="34" charset="0"/>
              </a:rPr>
              <a:t>на тему:</a:t>
            </a:r>
            <a:br>
              <a:rPr lang="ru-RU" sz="2800" dirty="0">
                <a:solidFill>
                  <a:schemeClr val="accent1">
                    <a:lumMod val="50000"/>
                  </a:schemeClr>
                </a:solidFill>
                <a:latin typeface="Arial Narrow" panose="020B0606020202030204" pitchFamily="34" charset="0"/>
              </a:rPr>
            </a:br>
            <a:r>
              <a:rPr lang="ru-RU" sz="3200" dirty="0">
                <a:solidFill>
                  <a:schemeClr val="accent1">
                    <a:lumMod val="50000"/>
                  </a:schemeClr>
                </a:solidFill>
              </a:rPr>
              <a:t>«Реализация мониторинга </a:t>
            </a:r>
            <a:r>
              <a:rPr lang="ru-RU" sz="3200" dirty="0" smtClean="0">
                <a:solidFill>
                  <a:schemeClr val="accent1">
                    <a:lumMod val="50000"/>
                  </a:schemeClr>
                </a:solidFill>
              </a:rPr>
              <a:t>изменений </a:t>
            </a:r>
            <a:r>
              <a:rPr lang="ru-RU" sz="3200" dirty="0">
                <a:solidFill>
                  <a:schemeClr val="accent1">
                    <a:lumMod val="50000"/>
                  </a:schemeClr>
                </a:solidFill>
              </a:rPr>
              <a:t>условного показателя состояния технического объекта </a:t>
            </a:r>
            <a:r>
              <a:rPr lang="ru-RU" sz="3200" dirty="0" smtClean="0">
                <a:solidFill>
                  <a:schemeClr val="accent1">
                    <a:lumMod val="50000"/>
                  </a:schemeClr>
                </a:solidFill>
              </a:rPr>
              <a:t>и краткосрочное </a:t>
            </a:r>
            <a:r>
              <a:rPr lang="ru-RU" sz="3200" dirty="0">
                <a:solidFill>
                  <a:schemeClr val="accent1">
                    <a:lumMod val="50000"/>
                  </a:schemeClr>
                </a:solidFill>
              </a:rPr>
              <a:t>пошаговое </a:t>
            </a:r>
            <a:r>
              <a:rPr lang="ru-RU" sz="3200" dirty="0" smtClean="0">
                <a:solidFill>
                  <a:schemeClr val="accent1">
                    <a:lumMod val="50000"/>
                  </a:schemeClr>
                </a:solidFill>
              </a:rPr>
              <a:t>прогнозирование этого состояния»</a:t>
            </a:r>
            <a:endParaRPr lang="ru-RU" sz="3200" dirty="0">
              <a:solidFill>
                <a:schemeClr val="accent1">
                  <a:lumMod val="50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10" name="Подзаголовок 2">
            <a:extLst>
              <a:ext uri="{FF2B5EF4-FFF2-40B4-BE49-F238E27FC236}">
                <a16:creationId xmlns:a16="http://schemas.microsoft.com/office/drawing/2014/main" xmlns="" id="{DF540554-811B-9541-4859-B726FE6A29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50682" y="4875589"/>
            <a:ext cx="10005951" cy="1915828"/>
          </a:xfrm>
        </p:spPr>
        <p:txBody>
          <a:bodyPr anchor="ctr">
            <a:normAutofit/>
          </a:bodyPr>
          <a:lstStyle/>
          <a:p>
            <a:pPr algn="l"/>
            <a:r>
              <a:rPr lang="ru-RU" sz="2000" b="1" dirty="0">
                <a:latin typeface="Arial Narrow" panose="020B0606020202030204" pitchFamily="34" charset="0"/>
              </a:rPr>
              <a:t>Студент группы </a:t>
            </a:r>
            <a:r>
              <a:rPr lang="ru-RU" sz="2000" b="1" dirty="0" smtClean="0">
                <a:latin typeface="Arial Narrow" panose="020B0606020202030204" pitchFamily="34" charset="0"/>
              </a:rPr>
              <a:t>М</a:t>
            </a:r>
            <a:r>
              <a:rPr lang="en-US" sz="2000" b="1" smtClean="0">
                <a:latin typeface="Arial Narrow" panose="020B0606020202030204" pitchFamily="34" charset="0"/>
              </a:rPr>
              <a:t>8</a:t>
            </a:r>
            <a:r>
              <a:rPr lang="ru-RU" sz="2000" b="1" smtClean="0">
                <a:latin typeface="Arial Narrow" panose="020B0606020202030204" pitchFamily="34" charset="0"/>
              </a:rPr>
              <a:t>О-411Б-19</a:t>
            </a:r>
            <a:r>
              <a:rPr lang="ru-RU" sz="2000" b="1" dirty="0">
                <a:latin typeface="Arial Narrow" panose="020B0606020202030204" pitchFamily="34" charset="0"/>
              </a:rPr>
              <a:t>: </a:t>
            </a:r>
            <a:r>
              <a:rPr lang="ru-RU" sz="2000" dirty="0" smtClean="0">
                <a:latin typeface="Arial Narrow" panose="020B0606020202030204" pitchFamily="34" charset="0"/>
              </a:rPr>
              <a:t>Алимов Исмаил </a:t>
            </a:r>
            <a:r>
              <a:rPr lang="ru-RU" sz="2000" dirty="0" err="1" smtClean="0">
                <a:latin typeface="Arial Narrow" panose="020B0606020202030204" pitchFamily="34" charset="0"/>
              </a:rPr>
              <a:t>Рифатович</a:t>
            </a:r>
            <a:endParaRPr lang="ru-RU" sz="2000" dirty="0"/>
          </a:p>
          <a:p>
            <a:pPr algn="l"/>
            <a:r>
              <a:rPr lang="ru-RU" sz="2000" b="1" dirty="0" smtClean="0">
                <a:latin typeface="Arial Narrow" panose="020B0606020202030204" pitchFamily="34" charset="0"/>
              </a:rPr>
              <a:t>Научный </a:t>
            </a:r>
            <a:r>
              <a:rPr lang="ru-RU" sz="2000" b="1" dirty="0">
                <a:latin typeface="Arial Narrow" panose="020B0606020202030204" pitchFamily="34" charset="0"/>
              </a:rPr>
              <a:t>руководитель: </a:t>
            </a:r>
            <a:r>
              <a:rPr lang="ru-RU" sz="2000" dirty="0"/>
              <a:t>Доктор технических </a:t>
            </a:r>
            <a:r>
              <a:rPr lang="ru-RU" sz="2000" dirty="0" smtClean="0"/>
              <a:t>наук Чернова </a:t>
            </a:r>
            <a:r>
              <a:rPr lang="ru-RU" sz="2000" dirty="0"/>
              <a:t>Татьяна </a:t>
            </a:r>
            <a:r>
              <a:rPr lang="ru-RU" sz="2000" dirty="0" smtClean="0"/>
              <a:t>Александровна</a:t>
            </a:r>
          </a:p>
          <a:p>
            <a:pPr algn="l"/>
            <a:endParaRPr lang="ru-RU" sz="2000" dirty="0"/>
          </a:p>
          <a:p>
            <a:r>
              <a:rPr lang="ru-RU" sz="2000" dirty="0" smtClean="0">
                <a:latin typeface="Arial Narrow" panose="020B0606020202030204" pitchFamily="34" charset="0"/>
              </a:rPr>
              <a:t>Москва </a:t>
            </a:r>
            <a:r>
              <a:rPr lang="ru-RU" sz="2000" dirty="0">
                <a:latin typeface="Arial Narrow" panose="020B0606020202030204" pitchFamily="34" charset="0"/>
              </a:rPr>
              <a:t>– 2023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26A5CE42-585F-790A-9326-3656C4167C0C}"/>
              </a:ext>
            </a:extLst>
          </p:cNvPr>
          <p:cNvSpPr txBox="1"/>
          <p:nvPr/>
        </p:nvSpPr>
        <p:spPr>
          <a:xfrm>
            <a:off x="1509690" y="216967"/>
            <a:ext cx="976312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Arial Narrow" panose="020B0606020202030204" pitchFamily="34" charset="0"/>
              </a:rPr>
              <a:t>Московский авиационный институт (национальный исследовательский университет)</a:t>
            </a:r>
          </a:p>
          <a:p>
            <a:pPr algn="ctr"/>
            <a:endParaRPr lang="ru-RU" dirty="0">
              <a:solidFill>
                <a:schemeClr val="bg1"/>
              </a:solidFill>
              <a:latin typeface="Arial Narrow" panose="020B0606020202030204" pitchFamily="34" charset="0"/>
            </a:endParaRPr>
          </a:p>
          <a:p>
            <a:pPr algn="ctr"/>
            <a:r>
              <a:rPr lang="ru-RU" sz="2000" dirty="0">
                <a:solidFill>
                  <a:schemeClr val="bg1"/>
                </a:solidFill>
                <a:latin typeface="Arial Narrow" panose="020B0606020202030204" pitchFamily="34" charset="0"/>
              </a:rPr>
              <a:t>Институт № 8 «Компьютерные науки и прикладная математика»</a:t>
            </a:r>
          </a:p>
          <a:p>
            <a:pPr algn="ctr"/>
            <a:endParaRPr lang="ru-RU" sz="2000" dirty="0">
              <a:solidFill>
                <a:schemeClr val="bg1"/>
              </a:solidFill>
              <a:latin typeface="Arial Narrow" panose="020B0606020202030204" pitchFamily="34" charset="0"/>
            </a:endParaRPr>
          </a:p>
          <a:p>
            <a:pPr algn="ctr"/>
            <a:r>
              <a:rPr lang="ru-RU" sz="2000" dirty="0">
                <a:solidFill>
                  <a:schemeClr val="bg1"/>
                </a:solidFill>
                <a:latin typeface="Arial Narrow" panose="020B0606020202030204" pitchFamily="34" charset="0"/>
              </a:rPr>
              <a:t>Кафедра № 806 «Вычислительная математика и программирование» </a:t>
            </a:r>
            <a:endParaRPr lang="ru-RU" sz="20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2232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Применение дробно-рациональной функции для исследования </a:t>
            </a:r>
            <a:r>
              <a:rPr lang="ru-RU" dirty="0" err="1"/>
              <a:t>деградационных</a:t>
            </a:r>
            <a:r>
              <a:rPr lang="ru-RU" dirty="0"/>
              <a:t> процессов лавинного типа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ВКР (б) студента Алимова Исмаила </a:t>
            </a:r>
            <a:r>
              <a:rPr lang="ru-RU" dirty="0" err="1"/>
              <a:t>Рифатовича</a:t>
            </a:r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151D6-1CE6-4546-836D-2A836D7A7EF2}" type="slidenum">
              <a:rPr lang="ru-RU" smtClean="0"/>
              <a:pPr/>
              <a:t>10</a:t>
            </a:fld>
            <a:endParaRPr lang="ru-RU" dirty="0"/>
          </a:p>
        </p:txBody>
      </p:sp>
      <p:graphicFrame>
        <p:nvGraphicFramePr>
          <p:cNvPr id="8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2816339"/>
              </p:ext>
            </p:extLst>
          </p:nvPr>
        </p:nvGraphicFramePr>
        <p:xfrm>
          <a:off x="1022350" y="1812774"/>
          <a:ext cx="3702756" cy="16892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6" name="Уравнение" r:id="rId3" imgW="1993680" imgH="990360" progId="Equation.3">
                  <p:embed/>
                </p:oleObj>
              </mc:Choice>
              <mc:Fallback>
                <p:oleObj name="Уравнение" r:id="rId3" imgW="1993680" imgH="9903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22350" y="1812774"/>
                        <a:ext cx="3702756" cy="1689251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68615049"/>
              </p:ext>
            </p:extLst>
          </p:nvPr>
        </p:nvGraphicFramePr>
        <p:xfrm>
          <a:off x="6534370" y="1774676"/>
          <a:ext cx="3620930" cy="17455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7" name="Уравнение" r:id="rId5" imgW="1765080" imgH="863280" progId="Equation.3">
                  <p:embed/>
                </p:oleObj>
              </mc:Choice>
              <mc:Fallback>
                <p:oleObj name="Уравнение" r:id="rId5" imgW="1765080" imgH="8632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34370" y="1774676"/>
                        <a:ext cx="3620930" cy="1745523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17"/>
          <p:cNvSpPr>
            <a:spLocks noChangeArrowheads="1"/>
          </p:cNvSpPr>
          <p:nvPr/>
        </p:nvSpPr>
        <p:spPr bwMode="auto">
          <a:xfrm>
            <a:off x="363255" y="3604187"/>
            <a:ext cx="617111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indent="539750" fontAlgn="base">
              <a:spcBef>
                <a:spcPct val="0"/>
              </a:spcBef>
              <a:spcAft>
                <a:spcPct val="0"/>
              </a:spcAft>
            </a:pPr>
            <a:r>
              <a:rPr lang="ru-RU" sz="2800" dirty="0">
                <a:solidFill>
                  <a:prstClr val="black"/>
                </a:solidFill>
                <a:latin typeface="Arial Narrow" panose="020B0606020202030204" pitchFamily="34" charset="0"/>
                <a:ea typeface="Times New Roman" pitchFamily="18" charset="0"/>
                <a:cs typeface="Times New Roman" pitchFamily="18" charset="0"/>
              </a:rPr>
              <a:t>Вводим следующие </a:t>
            </a:r>
            <a:r>
              <a:rPr lang="ru-RU" sz="2800" dirty="0" smtClean="0">
                <a:solidFill>
                  <a:prstClr val="black"/>
                </a:solidFill>
                <a:latin typeface="Arial Narrow" panose="020B0606020202030204" pitchFamily="34" charset="0"/>
                <a:ea typeface="Times New Roman" pitchFamily="18" charset="0"/>
                <a:cs typeface="Times New Roman" pitchFamily="18" charset="0"/>
              </a:rPr>
              <a:t>обозначения:</a:t>
            </a:r>
            <a:endParaRPr lang="ru-RU" sz="2800" dirty="0">
              <a:solidFill>
                <a:prstClr val="black"/>
              </a:solidFill>
              <a:latin typeface="Arial Narrow" panose="020B0606020202030204" pitchFamily="34" charset="0"/>
              <a:cs typeface="Arial" pitchFamily="34" charset="0"/>
            </a:endParaRPr>
          </a:p>
        </p:txBody>
      </p:sp>
      <p:graphicFrame>
        <p:nvGraphicFramePr>
          <p:cNvPr id="11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99867059"/>
              </p:ext>
            </p:extLst>
          </p:nvPr>
        </p:nvGraphicFramePr>
        <p:xfrm>
          <a:off x="6360393" y="4115734"/>
          <a:ext cx="1359963" cy="7373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8" name="Формула" r:id="rId7" imgW="787400" imgH="431800" progId="Equation.3">
                  <p:embed/>
                </p:oleObj>
              </mc:Choice>
              <mc:Fallback>
                <p:oleObj name="Формула" r:id="rId7" imgW="787400" imgH="431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60393" y="4115734"/>
                        <a:ext cx="1359963" cy="737329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0801450"/>
              </p:ext>
            </p:extLst>
          </p:nvPr>
        </p:nvGraphicFramePr>
        <p:xfrm>
          <a:off x="958865" y="4105462"/>
          <a:ext cx="1524011" cy="7143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9" name="Формула" r:id="rId9" imgW="914400" imgH="431800" progId="Equation.3">
                  <p:embed/>
                </p:oleObj>
              </mc:Choice>
              <mc:Fallback>
                <p:oleObj name="Формула" r:id="rId9" imgW="914400" imgH="431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58865" y="4105462"/>
                        <a:ext cx="1524011" cy="71438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02778967"/>
              </p:ext>
            </p:extLst>
          </p:nvPr>
        </p:nvGraphicFramePr>
        <p:xfrm>
          <a:off x="7975201" y="4115734"/>
          <a:ext cx="1317590" cy="7143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70" name="Формула" r:id="rId11" imgW="787400" imgH="431800" progId="Equation.3">
                  <p:embed/>
                </p:oleObj>
              </mc:Choice>
              <mc:Fallback>
                <p:oleObj name="Формула" r:id="rId11" imgW="787400" imgH="431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75201" y="4115734"/>
                        <a:ext cx="1317590" cy="71435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7774925"/>
              </p:ext>
            </p:extLst>
          </p:nvPr>
        </p:nvGraphicFramePr>
        <p:xfrm>
          <a:off x="2709096" y="4105462"/>
          <a:ext cx="1587458" cy="7143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71" name="Формула" r:id="rId13" imgW="965200" imgH="431800" progId="Equation.3">
                  <p:embed/>
                </p:oleObj>
              </mc:Choice>
              <mc:Fallback>
                <p:oleObj name="Формула" r:id="rId13" imgW="965200" imgH="431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09096" y="4105462"/>
                        <a:ext cx="1587458" cy="71435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73315747"/>
              </p:ext>
            </p:extLst>
          </p:nvPr>
        </p:nvGraphicFramePr>
        <p:xfrm>
          <a:off x="4518037" y="4127221"/>
          <a:ext cx="1587511" cy="7143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72" name="Формула" r:id="rId15" imgW="965200" imgH="431800" progId="Equation.3">
                  <p:embed/>
                </p:oleObj>
              </mc:Choice>
              <mc:Fallback>
                <p:oleObj name="Формула" r:id="rId15" imgW="965200" imgH="431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18037" y="4127221"/>
                        <a:ext cx="1587511" cy="71438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Rectangle 22"/>
          <p:cNvSpPr>
            <a:spLocks noChangeArrowheads="1"/>
          </p:cNvSpPr>
          <p:nvPr/>
        </p:nvSpPr>
        <p:spPr bwMode="auto">
          <a:xfrm>
            <a:off x="927083" y="4776352"/>
            <a:ext cx="796639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u-RU" sz="2800" dirty="0">
                <a:latin typeface="Arial Narrow" panose="020B0606020202030204" pitchFamily="34" charset="0"/>
                <a:ea typeface="Times New Roman" pitchFamily="18" charset="0"/>
                <a:cs typeface="Times New Roman" pitchFamily="18" charset="0"/>
              </a:rPr>
              <a:t>Нормальную по МНК систему </a:t>
            </a:r>
            <a:r>
              <a:rPr kumimoji="0" lang="ru-RU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Narrow" panose="020B0606020202030204" pitchFamily="34" charset="0"/>
                <a:ea typeface="Times New Roman" pitchFamily="18" charset="0"/>
                <a:cs typeface="Times New Roman" pitchFamily="18" charset="0"/>
              </a:rPr>
              <a:t>можно записать в виде:</a:t>
            </a:r>
            <a:endParaRPr kumimoji="0" lang="ru-RU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Narrow" panose="020B0606020202030204" pitchFamily="34" charset="0"/>
              <a:cs typeface="Arial" pitchFamily="34" charset="0"/>
            </a:endParaRPr>
          </a:p>
        </p:txBody>
      </p:sp>
      <p:graphicFrame>
        <p:nvGraphicFramePr>
          <p:cNvPr id="17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24890192"/>
              </p:ext>
            </p:extLst>
          </p:nvPr>
        </p:nvGraphicFramePr>
        <p:xfrm>
          <a:off x="958864" y="5278619"/>
          <a:ext cx="1997277" cy="10165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73" name="Уравнение" r:id="rId17" imgW="965160" imgH="482400" progId="Equation.3">
                  <p:embed/>
                </p:oleObj>
              </mc:Choice>
              <mc:Fallback>
                <p:oleObj name="Уравнение" r:id="rId17" imgW="965160" imgH="482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58864" y="5278619"/>
                        <a:ext cx="1997277" cy="101653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91418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Пример вычисления алгоритма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ВКР (б) студента Алимова Исмаила </a:t>
            </a:r>
            <a:r>
              <a:rPr lang="ru-RU" dirty="0" err="1"/>
              <a:t>Рифатовича</a:t>
            </a:r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151D6-1CE6-4546-836D-2A836D7A7EF2}" type="slidenum">
              <a:rPr lang="ru-RU" smtClean="0"/>
              <a:pPr/>
              <a:t>11</a:t>
            </a:fld>
            <a:endParaRPr lang="ru-RU" dirty="0"/>
          </a:p>
        </p:txBody>
      </p:sp>
      <p:graphicFrame>
        <p:nvGraphicFramePr>
          <p:cNvPr id="8" name="Содержимое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00860554"/>
              </p:ext>
            </p:extLst>
          </p:nvPr>
        </p:nvGraphicFramePr>
        <p:xfrm>
          <a:off x="838200" y="1384100"/>
          <a:ext cx="10972797" cy="914400"/>
        </p:xfrm>
        <a:graphic>
          <a:graphicData uri="http://schemas.openxmlformats.org/drawingml/2006/table">
            <a:tbl>
              <a:tblPr firstRow="1" bandRow="1"/>
              <a:tblGrid>
                <a:gridCol w="99752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9752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9752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97527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997527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997527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997527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997527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  <a:gridCol w="997527">
                  <a:extLst>
                    <a:ext uri="{9D8B030D-6E8A-4147-A177-3AD203B41FA5}">
                      <a16:colId xmlns:a16="http://schemas.microsoft.com/office/drawing/2014/main" xmlns="" val="20008"/>
                    </a:ext>
                  </a:extLst>
                </a:gridCol>
                <a:gridCol w="997527">
                  <a:extLst>
                    <a:ext uri="{9D8B030D-6E8A-4147-A177-3AD203B41FA5}">
                      <a16:colId xmlns:a16="http://schemas.microsoft.com/office/drawing/2014/main" xmlns="" val="20009"/>
                    </a:ext>
                  </a:extLst>
                </a:gridCol>
                <a:gridCol w="997527">
                  <a:extLst>
                    <a:ext uri="{9D8B030D-6E8A-4147-A177-3AD203B41FA5}">
                      <a16:colId xmlns:a16="http://schemas.microsoft.com/office/drawing/2014/main" xmlns="" val="20010"/>
                    </a:ext>
                  </a:extLst>
                </a:gridCol>
              </a:tblGrid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Georgia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Georgia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Georgia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Georgia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Georgia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Georgia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Georgia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Georgia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Georgia"/>
                        </a:defRPr>
                      </a:lvl9pPr>
                    </a:lstStyle>
                    <a:p>
                      <a:pPr algn="ctr"/>
                      <a:r>
                        <a:rPr lang="en-US" sz="2400" b="1" dirty="0" smtClean="0">
                          <a:latin typeface="Arial Narrow" panose="020B0606020202030204" pitchFamily="34" charset="0"/>
                        </a:rPr>
                        <a:t>y</a:t>
                      </a:r>
                      <a:endParaRPr lang="ru-RU" sz="2400" b="1" dirty="0">
                        <a:latin typeface="Arial Narrow" panose="020B0606020202030204" pitchFamily="34" charset="0"/>
                      </a:endParaRPr>
                    </a:p>
                  </a:txBody>
                  <a:tcPr>
                    <a:lnL w="12700" cmpd="sng">
                      <a:solidFill>
                        <a:srgbClr val="5C92B5"/>
                      </a:solidFill>
                    </a:lnL>
                    <a:lnR w="12700" cmpd="sng">
                      <a:solidFill>
                        <a:srgbClr val="5C92B5"/>
                      </a:solidFill>
                    </a:lnR>
                    <a:lnT w="12700" cmpd="sng">
                      <a:solidFill>
                        <a:srgbClr val="5C92B5"/>
                      </a:solidFill>
                    </a:lnT>
                    <a:lnB w="12700" cmpd="sng">
                      <a:solidFill>
                        <a:srgbClr val="5C92B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C92B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Georgia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Georgia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Georgia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Georgia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Georgia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Georgia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Georgia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Georgia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Georgia"/>
                        </a:defRPr>
                      </a:lvl9pPr>
                    </a:lstStyle>
                    <a:p>
                      <a:pPr algn="ctr"/>
                      <a:r>
                        <a:rPr lang="en-US" sz="2400" b="1" dirty="0">
                          <a:latin typeface="Arial Narrow" panose="020B0606020202030204" pitchFamily="34" charset="0"/>
                        </a:rPr>
                        <a:t>0</a:t>
                      </a:r>
                      <a:endParaRPr lang="ru-RU" sz="2400" b="1" dirty="0">
                        <a:latin typeface="Arial Narrow" panose="020B0606020202030204" pitchFamily="34" charset="0"/>
                      </a:endParaRPr>
                    </a:p>
                  </a:txBody>
                  <a:tcPr>
                    <a:lnL w="12700" cmpd="sng">
                      <a:solidFill>
                        <a:srgbClr val="5C92B5"/>
                      </a:solidFill>
                    </a:lnL>
                    <a:lnR w="12700" cmpd="sng">
                      <a:solidFill>
                        <a:srgbClr val="5C92B5"/>
                      </a:solidFill>
                    </a:lnR>
                    <a:lnT w="12700" cmpd="sng">
                      <a:solidFill>
                        <a:srgbClr val="5C92B5"/>
                      </a:solidFill>
                    </a:lnT>
                    <a:lnB w="12700" cmpd="sng">
                      <a:solidFill>
                        <a:srgbClr val="5C92B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C92B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Georgia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Georgia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Georgia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Georgia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Georgia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Georgia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Georgia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Georgia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Georgia"/>
                        </a:defRPr>
                      </a:lvl9pPr>
                    </a:lstStyle>
                    <a:p>
                      <a:pPr algn="ctr"/>
                      <a:r>
                        <a:rPr lang="en-US" sz="2400" b="1" dirty="0">
                          <a:latin typeface="Arial Narrow" panose="020B0606020202030204" pitchFamily="34" charset="0"/>
                        </a:rPr>
                        <a:t>0,5</a:t>
                      </a:r>
                      <a:endParaRPr lang="ru-RU" sz="2400" b="1" dirty="0">
                        <a:latin typeface="Arial Narrow" panose="020B0606020202030204" pitchFamily="34" charset="0"/>
                      </a:endParaRPr>
                    </a:p>
                  </a:txBody>
                  <a:tcPr>
                    <a:lnL w="12700" cmpd="sng">
                      <a:solidFill>
                        <a:srgbClr val="5C92B5"/>
                      </a:solidFill>
                    </a:lnL>
                    <a:lnR w="12700" cmpd="sng">
                      <a:solidFill>
                        <a:srgbClr val="5C92B5"/>
                      </a:solidFill>
                    </a:lnR>
                    <a:lnT w="12700" cmpd="sng">
                      <a:solidFill>
                        <a:srgbClr val="5C92B5"/>
                      </a:solidFill>
                    </a:lnT>
                    <a:lnB w="12700" cmpd="sng">
                      <a:solidFill>
                        <a:srgbClr val="5C92B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C92B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Georgia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Georgia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Georgia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Georgia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Georgia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Georgia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Georgia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Georgia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Georgia"/>
                        </a:defRPr>
                      </a:lvl9pPr>
                    </a:lstStyle>
                    <a:p>
                      <a:pPr algn="ctr"/>
                      <a:r>
                        <a:rPr lang="en-US" sz="2400" b="1" dirty="0">
                          <a:latin typeface="Arial Narrow" panose="020B0606020202030204" pitchFamily="34" charset="0"/>
                        </a:rPr>
                        <a:t>0,7</a:t>
                      </a:r>
                      <a:endParaRPr lang="ru-RU" sz="2400" b="1" dirty="0">
                        <a:latin typeface="Arial Narrow" panose="020B0606020202030204" pitchFamily="34" charset="0"/>
                      </a:endParaRPr>
                    </a:p>
                  </a:txBody>
                  <a:tcPr>
                    <a:lnL w="12700" cmpd="sng">
                      <a:solidFill>
                        <a:srgbClr val="5C92B5"/>
                      </a:solidFill>
                    </a:lnL>
                    <a:lnR w="12700" cmpd="sng">
                      <a:solidFill>
                        <a:srgbClr val="5C92B5"/>
                      </a:solidFill>
                    </a:lnR>
                    <a:lnT w="12700" cmpd="sng">
                      <a:solidFill>
                        <a:srgbClr val="5C92B5"/>
                      </a:solidFill>
                    </a:lnT>
                    <a:lnB w="12700" cmpd="sng">
                      <a:solidFill>
                        <a:srgbClr val="5C92B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C92B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Georgia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Georgia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Georgia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Georgia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Georgia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Georgia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Georgia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Georgia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Georgia"/>
                        </a:defRPr>
                      </a:lvl9pPr>
                    </a:lstStyle>
                    <a:p>
                      <a:pPr algn="ctr"/>
                      <a:r>
                        <a:rPr lang="en-US" sz="2400" b="1" dirty="0">
                          <a:latin typeface="Arial Narrow" panose="020B0606020202030204" pitchFamily="34" charset="0"/>
                        </a:rPr>
                        <a:t>0,8</a:t>
                      </a:r>
                      <a:endParaRPr lang="ru-RU" sz="2400" b="1" dirty="0">
                        <a:latin typeface="Arial Narrow" panose="020B0606020202030204" pitchFamily="34" charset="0"/>
                      </a:endParaRPr>
                    </a:p>
                  </a:txBody>
                  <a:tcPr>
                    <a:lnL w="12700" cmpd="sng">
                      <a:solidFill>
                        <a:srgbClr val="5C92B5"/>
                      </a:solidFill>
                    </a:lnL>
                    <a:lnR w="12700" cmpd="sng">
                      <a:solidFill>
                        <a:srgbClr val="5C92B5"/>
                      </a:solidFill>
                    </a:lnR>
                    <a:lnT w="12700" cmpd="sng">
                      <a:solidFill>
                        <a:srgbClr val="5C92B5"/>
                      </a:solidFill>
                    </a:lnT>
                    <a:lnB w="12700" cmpd="sng">
                      <a:solidFill>
                        <a:srgbClr val="5C92B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C92B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Georgia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Georgia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Georgia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Georgia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Georgia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Georgia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Georgia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Georgia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Georgia"/>
                        </a:defRPr>
                      </a:lvl9pPr>
                    </a:lstStyle>
                    <a:p>
                      <a:pPr algn="ctr"/>
                      <a:r>
                        <a:rPr lang="en-US" sz="2400" b="1" dirty="0">
                          <a:latin typeface="Arial Narrow" panose="020B0606020202030204" pitchFamily="34" charset="0"/>
                        </a:rPr>
                        <a:t>0,85</a:t>
                      </a:r>
                      <a:endParaRPr lang="ru-RU" sz="2400" b="1" dirty="0">
                        <a:latin typeface="Arial Narrow" panose="020B0606020202030204" pitchFamily="34" charset="0"/>
                      </a:endParaRPr>
                    </a:p>
                  </a:txBody>
                  <a:tcPr>
                    <a:lnL w="12700" cmpd="sng">
                      <a:solidFill>
                        <a:srgbClr val="5C92B5"/>
                      </a:solidFill>
                    </a:lnL>
                    <a:lnR w="12700" cmpd="sng">
                      <a:solidFill>
                        <a:srgbClr val="5C92B5"/>
                      </a:solidFill>
                    </a:lnR>
                    <a:lnT w="12700" cmpd="sng">
                      <a:solidFill>
                        <a:srgbClr val="5C92B5"/>
                      </a:solidFill>
                    </a:lnT>
                    <a:lnB w="12700" cmpd="sng">
                      <a:solidFill>
                        <a:srgbClr val="5C92B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C92B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Georgia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Georgia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Georgia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Georgia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Georgia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Georgia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Georgia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Georgia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Georgia"/>
                        </a:defRPr>
                      </a:lvl9pPr>
                    </a:lstStyle>
                    <a:p>
                      <a:pPr algn="ctr"/>
                      <a:r>
                        <a:rPr lang="en-US" sz="2400" dirty="0">
                          <a:solidFill>
                            <a:srgbClr val="FFC000"/>
                          </a:solidFill>
                          <a:latin typeface="Arial Narrow" panose="020B0606020202030204" pitchFamily="34" charset="0"/>
                        </a:rPr>
                        <a:t>0,875</a:t>
                      </a:r>
                      <a:endParaRPr lang="ru-RU" sz="2400" dirty="0">
                        <a:solidFill>
                          <a:srgbClr val="FFC000"/>
                        </a:solidFill>
                        <a:latin typeface="Arial Narrow" panose="020B0606020202030204" pitchFamily="34" charset="0"/>
                      </a:endParaRPr>
                    </a:p>
                  </a:txBody>
                  <a:tcPr>
                    <a:lnL w="12700" cmpd="sng">
                      <a:solidFill>
                        <a:srgbClr val="5C92B5"/>
                      </a:solidFill>
                    </a:lnL>
                    <a:lnR w="12700" cmpd="sng">
                      <a:solidFill>
                        <a:srgbClr val="5C92B5"/>
                      </a:solidFill>
                    </a:lnR>
                    <a:lnT w="12700" cmpd="sng">
                      <a:solidFill>
                        <a:srgbClr val="5C92B5"/>
                      </a:solidFill>
                    </a:lnT>
                    <a:lnB w="12700" cmpd="sng">
                      <a:solidFill>
                        <a:srgbClr val="5C92B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C92B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Georgia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Georgia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Georgia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Georgia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Georgia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Georgia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Georgia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Georgia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Georgia"/>
                        </a:defRPr>
                      </a:lvl9pPr>
                    </a:lstStyle>
                    <a:p>
                      <a:pPr algn="ctr"/>
                      <a:r>
                        <a:rPr lang="en-US" sz="2400" dirty="0">
                          <a:solidFill>
                            <a:srgbClr val="FFC000"/>
                          </a:solidFill>
                          <a:latin typeface="Arial Narrow" panose="020B0606020202030204" pitchFamily="34" charset="0"/>
                        </a:rPr>
                        <a:t>0,88</a:t>
                      </a:r>
                      <a:endParaRPr lang="ru-RU" sz="2400" dirty="0">
                        <a:solidFill>
                          <a:srgbClr val="FFC000"/>
                        </a:solidFill>
                        <a:latin typeface="Arial Narrow" panose="020B0606020202030204" pitchFamily="34" charset="0"/>
                      </a:endParaRPr>
                    </a:p>
                  </a:txBody>
                  <a:tcPr>
                    <a:lnL w="12700" cmpd="sng">
                      <a:solidFill>
                        <a:srgbClr val="5C92B5"/>
                      </a:solidFill>
                    </a:lnL>
                    <a:lnR w="12700" cmpd="sng">
                      <a:solidFill>
                        <a:srgbClr val="5C92B5"/>
                      </a:solidFill>
                    </a:lnR>
                    <a:lnT w="12700" cmpd="sng">
                      <a:solidFill>
                        <a:srgbClr val="5C92B5"/>
                      </a:solidFill>
                    </a:lnT>
                    <a:lnB w="12700" cmpd="sng">
                      <a:solidFill>
                        <a:srgbClr val="5C92B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C92B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Georgia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Georgia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Georgia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Georgia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Georgia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Georgia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Georgia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Georgia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Georgia"/>
                        </a:defRPr>
                      </a:lvl9pPr>
                    </a:lstStyle>
                    <a:p>
                      <a:pPr algn="ctr"/>
                      <a:r>
                        <a:rPr lang="en-US" sz="2400" dirty="0">
                          <a:solidFill>
                            <a:srgbClr val="FFC000"/>
                          </a:solidFill>
                          <a:latin typeface="Arial Narrow" panose="020B0606020202030204" pitchFamily="34" charset="0"/>
                        </a:rPr>
                        <a:t>0,881</a:t>
                      </a:r>
                      <a:endParaRPr lang="ru-RU" sz="2400" dirty="0">
                        <a:solidFill>
                          <a:srgbClr val="FFC000"/>
                        </a:solidFill>
                        <a:latin typeface="Arial Narrow" panose="020B0606020202030204" pitchFamily="34" charset="0"/>
                      </a:endParaRPr>
                    </a:p>
                  </a:txBody>
                  <a:tcPr>
                    <a:lnL w="12700" cmpd="sng">
                      <a:solidFill>
                        <a:srgbClr val="5C92B5"/>
                      </a:solidFill>
                    </a:lnL>
                    <a:lnR w="12700" cmpd="sng">
                      <a:solidFill>
                        <a:srgbClr val="5C92B5"/>
                      </a:solidFill>
                    </a:lnR>
                    <a:lnT w="12700" cmpd="sng">
                      <a:solidFill>
                        <a:srgbClr val="5C92B5"/>
                      </a:solidFill>
                    </a:lnT>
                    <a:lnB w="12700" cmpd="sng">
                      <a:solidFill>
                        <a:srgbClr val="5C92B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C92B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Georgia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Georgia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Georgia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Georgia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Georgia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Georgia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Georgia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Georgia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Georgia"/>
                        </a:defRPr>
                      </a:lvl9pPr>
                    </a:lstStyle>
                    <a:p>
                      <a:pPr algn="ctr"/>
                      <a:r>
                        <a:rPr lang="en-US" sz="2400" dirty="0">
                          <a:solidFill>
                            <a:srgbClr val="FFC000"/>
                          </a:solidFill>
                          <a:latin typeface="Arial Narrow" panose="020B0606020202030204" pitchFamily="34" charset="0"/>
                        </a:rPr>
                        <a:t>0,886</a:t>
                      </a:r>
                      <a:endParaRPr lang="ru-RU" sz="2400" dirty="0">
                        <a:solidFill>
                          <a:srgbClr val="FFC000"/>
                        </a:solidFill>
                        <a:latin typeface="Arial Narrow" panose="020B0606020202030204" pitchFamily="34" charset="0"/>
                      </a:endParaRPr>
                    </a:p>
                  </a:txBody>
                  <a:tcPr>
                    <a:lnL w="12700" cmpd="sng">
                      <a:solidFill>
                        <a:srgbClr val="5C92B5"/>
                      </a:solidFill>
                    </a:lnL>
                    <a:lnR w="12700" cmpd="sng">
                      <a:solidFill>
                        <a:srgbClr val="5C92B5"/>
                      </a:solidFill>
                    </a:lnR>
                    <a:lnT w="12700" cmpd="sng">
                      <a:solidFill>
                        <a:srgbClr val="5C92B5"/>
                      </a:solidFill>
                    </a:lnT>
                    <a:lnB w="12700" cmpd="sng">
                      <a:solidFill>
                        <a:srgbClr val="5C92B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C92B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Georgia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Georgia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Georgia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Georgia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Georgia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Georgia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Georgia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Georgia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Georgia"/>
                        </a:defRPr>
                      </a:lvl9pPr>
                    </a:lstStyle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  <a:latin typeface="Arial Narrow" panose="020B0606020202030204" pitchFamily="34" charset="0"/>
                        </a:rPr>
                        <a:t>0,991</a:t>
                      </a:r>
                      <a:endParaRPr lang="ru-RU" sz="2400" dirty="0">
                        <a:solidFill>
                          <a:srgbClr val="FF0000"/>
                        </a:solidFill>
                        <a:latin typeface="Arial Narrow" panose="020B0606020202030204" pitchFamily="34" charset="0"/>
                      </a:endParaRPr>
                    </a:p>
                  </a:txBody>
                  <a:tcPr>
                    <a:lnL w="12700" cmpd="sng">
                      <a:solidFill>
                        <a:srgbClr val="5C92B5"/>
                      </a:solidFill>
                    </a:lnL>
                    <a:lnR w="12700" cmpd="sng">
                      <a:solidFill>
                        <a:srgbClr val="5C92B5"/>
                      </a:solidFill>
                    </a:lnR>
                    <a:lnT w="12700" cmpd="sng">
                      <a:solidFill>
                        <a:srgbClr val="5C92B5"/>
                      </a:solidFill>
                    </a:lnT>
                    <a:lnB w="12700" cmpd="sng">
                      <a:solidFill>
                        <a:srgbClr val="5C92B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C92B5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eorgi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eorgi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eorgi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eorgi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eorgi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eorgi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eorgi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eorgi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eorgia"/>
                        </a:defRPr>
                      </a:lvl9pPr>
                    </a:lstStyle>
                    <a:p>
                      <a:pPr algn="ctr"/>
                      <a:r>
                        <a:rPr lang="en-US" sz="2400" b="1" dirty="0" smtClean="0">
                          <a:latin typeface="Arial Narrow" panose="020B0606020202030204" pitchFamily="34" charset="0"/>
                        </a:rPr>
                        <a:t>x</a:t>
                      </a:r>
                      <a:endParaRPr lang="ru-RU" sz="2400" b="1" dirty="0">
                        <a:latin typeface="Arial Narrow" panose="020B0606020202030204" pitchFamily="34" charset="0"/>
                      </a:endParaRPr>
                    </a:p>
                  </a:txBody>
                  <a:tcPr>
                    <a:lnL w="12700" cmpd="sng">
                      <a:solidFill>
                        <a:srgbClr val="5C92B5"/>
                      </a:solidFill>
                    </a:lnL>
                    <a:lnR w="12700" cmpd="sng">
                      <a:solidFill>
                        <a:srgbClr val="5C92B5"/>
                      </a:solidFill>
                    </a:lnR>
                    <a:lnT w="12700" cmpd="sng">
                      <a:solidFill>
                        <a:srgbClr val="5C92B5"/>
                      </a:solidFill>
                    </a:lnT>
                    <a:lnB w="12700" cmpd="sng">
                      <a:solidFill>
                        <a:srgbClr val="5C92B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C92B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eorgi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eorgi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eorgi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eorgi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eorgi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eorgi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eorgi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eorgi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eorgia"/>
                        </a:defRPr>
                      </a:lvl9pPr>
                    </a:lstStyle>
                    <a:p>
                      <a:pPr algn="ctr"/>
                      <a:r>
                        <a:rPr lang="en-US" sz="2400" b="1" dirty="0">
                          <a:latin typeface="Arial Narrow" panose="020B0606020202030204" pitchFamily="34" charset="0"/>
                        </a:rPr>
                        <a:t>1</a:t>
                      </a:r>
                      <a:endParaRPr lang="ru-RU" sz="2400" b="1" dirty="0">
                        <a:latin typeface="Arial Narrow" panose="020B0606020202030204" pitchFamily="34" charset="0"/>
                      </a:endParaRPr>
                    </a:p>
                  </a:txBody>
                  <a:tcPr>
                    <a:lnL w="12700" cmpd="sng">
                      <a:solidFill>
                        <a:srgbClr val="5C92B5"/>
                      </a:solidFill>
                    </a:lnL>
                    <a:lnR w="12700" cmpd="sng">
                      <a:solidFill>
                        <a:srgbClr val="5C92B5"/>
                      </a:solidFill>
                    </a:lnR>
                    <a:lnT w="12700" cmpd="sng">
                      <a:solidFill>
                        <a:srgbClr val="5C92B5"/>
                      </a:solidFill>
                    </a:lnT>
                    <a:lnB w="12700" cmpd="sng">
                      <a:solidFill>
                        <a:srgbClr val="5C92B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C92B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eorgi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eorgi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eorgi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eorgi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eorgi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eorgi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eorgi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eorgi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eorgia"/>
                        </a:defRPr>
                      </a:lvl9pPr>
                    </a:lstStyle>
                    <a:p>
                      <a:pPr algn="ctr"/>
                      <a:r>
                        <a:rPr lang="en-US" sz="2400" b="1" dirty="0">
                          <a:latin typeface="Arial Narrow" panose="020B0606020202030204" pitchFamily="34" charset="0"/>
                        </a:rPr>
                        <a:t>2</a:t>
                      </a:r>
                      <a:endParaRPr lang="ru-RU" sz="2400" b="1" dirty="0">
                        <a:latin typeface="Arial Narrow" panose="020B0606020202030204" pitchFamily="34" charset="0"/>
                      </a:endParaRPr>
                    </a:p>
                  </a:txBody>
                  <a:tcPr>
                    <a:lnL w="12700" cmpd="sng">
                      <a:solidFill>
                        <a:srgbClr val="5C92B5"/>
                      </a:solidFill>
                    </a:lnL>
                    <a:lnR w="12700" cmpd="sng">
                      <a:solidFill>
                        <a:srgbClr val="5C92B5"/>
                      </a:solidFill>
                    </a:lnR>
                    <a:lnT w="12700" cmpd="sng">
                      <a:solidFill>
                        <a:srgbClr val="5C92B5"/>
                      </a:solidFill>
                    </a:lnT>
                    <a:lnB w="12700" cmpd="sng">
                      <a:solidFill>
                        <a:srgbClr val="5C92B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C92B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eorgi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eorgi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eorgi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eorgi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eorgi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eorgi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eorgi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eorgi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eorgia"/>
                        </a:defRPr>
                      </a:lvl9pPr>
                    </a:lstStyle>
                    <a:p>
                      <a:pPr algn="ctr"/>
                      <a:r>
                        <a:rPr lang="en-US" sz="2400" b="1" dirty="0">
                          <a:latin typeface="Arial Narrow" panose="020B0606020202030204" pitchFamily="34" charset="0"/>
                        </a:rPr>
                        <a:t>3</a:t>
                      </a:r>
                      <a:endParaRPr lang="ru-RU" sz="2400" b="1" dirty="0">
                        <a:latin typeface="Arial Narrow" panose="020B0606020202030204" pitchFamily="34" charset="0"/>
                      </a:endParaRPr>
                    </a:p>
                  </a:txBody>
                  <a:tcPr>
                    <a:lnL w="12700" cmpd="sng">
                      <a:solidFill>
                        <a:srgbClr val="5C92B5"/>
                      </a:solidFill>
                    </a:lnL>
                    <a:lnR w="12700" cmpd="sng">
                      <a:solidFill>
                        <a:srgbClr val="5C92B5"/>
                      </a:solidFill>
                    </a:lnR>
                    <a:lnT w="12700" cmpd="sng">
                      <a:solidFill>
                        <a:srgbClr val="5C92B5"/>
                      </a:solidFill>
                    </a:lnT>
                    <a:lnB w="12700" cmpd="sng">
                      <a:solidFill>
                        <a:srgbClr val="5C92B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C92B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eorgi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eorgi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eorgi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eorgi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eorgi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eorgi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eorgi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eorgi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eorgia"/>
                        </a:defRPr>
                      </a:lvl9pPr>
                    </a:lstStyle>
                    <a:p>
                      <a:pPr algn="ctr"/>
                      <a:r>
                        <a:rPr lang="en-US" sz="2400" b="1" dirty="0">
                          <a:latin typeface="Arial Narrow" panose="020B0606020202030204" pitchFamily="34" charset="0"/>
                        </a:rPr>
                        <a:t>4</a:t>
                      </a:r>
                      <a:endParaRPr lang="ru-RU" sz="2400" b="1" dirty="0">
                        <a:latin typeface="Arial Narrow" panose="020B0606020202030204" pitchFamily="34" charset="0"/>
                      </a:endParaRPr>
                    </a:p>
                  </a:txBody>
                  <a:tcPr>
                    <a:lnL w="12700" cmpd="sng">
                      <a:solidFill>
                        <a:srgbClr val="5C92B5"/>
                      </a:solidFill>
                    </a:lnL>
                    <a:lnR w="12700" cmpd="sng">
                      <a:solidFill>
                        <a:srgbClr val="5C92B5"/>
                      </a:solidFill>
                    </a:lnR>
                    <a:lnT w="12700" cmpd="sng">
                      <a:solidFill>
                        <a:srgbClr val="5C92B5"/>
                      </a:solidFill>
                    </a:lnT>
                    <a:lnB w="12700" cmpd="sng">
                      <a:solidFill>
                        <a:srgbClr val="5C92B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C92B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eorgi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eorgi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eorgi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eorgi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eorgi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eorgi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eorgi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eorgi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eorgia"/>
                        </a:defRPr>
                      </a:lvl9pPr>
                    </a:lstStyle>
                    <a:p>
                      <a:pPr algn="ctr"/>
                      <a:r>
                        <a:rPr lang="en-US" sz="2400" b="1" dirty="0">
                          <a:latin typeface="Arial Narrow" panose="020B0606020202030204" pitchFamily="34" charset="0"/>
                        </a:rPr>
                        <a:t>5</a:t>
                      </a:r>
                      <a:endParaRPr lang="ru-RU" sz="2400" b="1" dirty="0">
                        <a:latin typeface="Arial Narrow" panose="020B0606020202030204" pitchFamily="34" charset="0"/>
                      </a:endParaRPr>
                    </a:p>
                  </a:txBody>
                  <a:tcPr>
                    <a:lnL w="12700" cmpd="sng">
                      <a:solidFill>
                        <a:srgbClr val="5C92B5"/>
                      </a:solidFill>
                    </a:lnL>
                    <a:lnR w="12700" cmpd="sng">
                      <a:solidFill>
                        <a:srgbClr val="5C92B5"/>
                      </a:solidFill>
                    </a:lnR>
                    <a:lnT w="12700" cmpd="sng">
                      <a:solidFill>
                        <a:srgbClr val="5C92B5"/>
                      </a:solidFill>
                    </a:lnT>
                    <a:lnB w="12700" cmpd="sng">
                      <a:solidFill>
                        <a:srgbClr val="5C92B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C92B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eorgi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eorgi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eorgi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eorgi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eorgi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eorgi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eorgi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eorgi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eorgia"/>
                        </a:defRPr>
                      </a:lvl9pPr>
                    </a:lstStyle>
                    <a:p>
                      <a:pPr algn="ctr"/>
                      <a:r>
                        <a:rPr lang="en-US" sz="2400" dirty="0">
                          <a:solidFill>
                            <a:srgbClr val="FFC000"/>
                          </a:solidFill>
                          <a:latin typeface="Arial Narrow" panose="020B0606020202030204" pitchFamily="34" charset="0"/>
                        </a:rPr>
                        <a:t>6</a:t>
                      </a:r>
                      <a:endParaRPr lang="ru-RU" sz="2400" dirty="0">
                        <a:solidFill>
                          <a:srgbClr val="FFC000"/>
                        </a:solidFill>
                        <a:latin typeface="Arial Narrow" panose="020B0606020202030204" pitchFamily="34" charset="0"/>
                      </a:endParaRPr>
                    </a:p>
                  </a:txBody>
                  <a:tcPr>
                    <a:lnL w="12700" cmpd="sng">
                      <a:solidFill>
                        <a:srgbClr val="5C92B5"/>
                      </a:solidFill>
                    </a:lnL>
                    <a:lnR w="12700" cmpd="sng">
                      <a:solidFill>
                        <a:srgbClr val="5C92B5"/>
                      </a:solidFill>
                    </a:lnR>
                    <a:lnT w="12700" cmpd="sng">
                      <a:solidFill>
                        <a:srgbClr val="5C92B5"/>
                      </a:solidFill>
                    </a:lnT>
                    <a:lnB w="12700" cmpd="sng">
                      <a:solidFill>
                        <a:srgbClr val="5C92B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C92B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eorgi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eorgi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eorgi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eorgi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eorgi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eorgi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eorgi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eorgi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eorgia"/>
                        </a:defRPr>
                      </a:lvl9pPr>
                    </a:lstStyle>
                    <a:p>
                      <a:pPr algn="ctr"/>
                      <a:r>
                        <a:rPr lang="en-US" sz="2400" dirty="0">
                          <a:solidFill>
                            <a:srgbClr val="FFC000"/>
                          </a:solidFill>
                          <a:latin typeface="Arial Narrow" panose="020B0606020202030204" pitchFamily="34" charset="0"/>
                        </a:rPr>
                        <a:t>7</a:t>
                      </a:r>
                      <a:endParaRPr lang="ru-RU" sz="2400" dirty="0">
                        <a:solidFill>
                          <a:srgbClr val="FFC000"/>
                        </a:solidFill>
                        <a:latin typeface="Arial Narrow" panose="020B0606020202030204" pitchFamily="34" charset="0"/>
                      </a:endParaRPr>
                    </a:p>
                  </a:txBody>
                  <a:tcPr>
                    <a:lnL w="12700" cmpd="sng">
                      <a:solidFill>
                        <a:srgbClr val="5C92B5"/>
                      </a:solidFill>
                    </a:lnL>
                    <a:lnR w="12700" cmpd="sng">
                      <a:solidFill>
                        <a:srgbClr val="5C92B5"/>
                      </a:solidFill>
                    </a:lnR>
                    <a:lnT w="12700" cmpd="sng">
                      <a:solidFill>
                        <a:srgbClr val="5C92B5"/>
                      </a:solidFill>
                    </a:lnT>
                    <a:lnB w="12700" cmpd="sng">
                      <a:solidFill>
                        <a:srgbClr val="5C92B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C92B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eorgi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eorgi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eorgi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eorgi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eorgi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eorgi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eorgi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eorgi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eorgia"/>
                        </a:defRPr>
                      </a:lvl9pPr>
                    </a:lstStyle>
                    <a:p>
                      <a:pPr algn="ctr"/>
                      <a:r>
                        <a:rPr lang="en-US" sz="2400" dirty="0">
                          <a:solidFill>
                            <a:srgbClr val="FFC000"/>
                          </a:solidFill>
                          <a:latin typeface="Arial Narrow" panose="020B0606020202030204" pitchFamily="34" charset="0"/>
                        </a:rPr>
                        <a:t>8</a:t>
                      </a:r>
                      <a:endParaRPr lang="ru-RU" sz="2400" dirty="0">
                        <a:solidFill>
                          <a:srgbClr val="FFC000"/>
                        </a:solidFill>
                        <a:latin typeface="Arial Narrow" panose="020B0606020202030204" pitchFamily="34" charset="0"/>
                      </a:endParaRPr>
                    </a:p>
                  </a:txBody>
                  <a:tcPr>
                    <a:lnL w="12700" cmpd="sng">
                      <a:solidFill>
                        <a:srgbClr val="5C92B5"/>
                      </a:solidFill>
                    </a:lnL>
                    <a:lnR w="12700" cmpd="sng">
                      <a:solidFill>
                        <a:srgbClr val="5C92B5"/>
                      </a:solidFill>
                    </a:lnR>
                    <a:lnT w="12700" cmpd="sng">
                      <a:solidFill>
                        <a:srgbClr val="5C92B5"/>
                      </a:solidFill>
                    </a:lnT>
                    <a:lnB w="12700" cmpd="sng">
                      <a:solidFill>
                        <a:srgbClr val="5C92B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C92B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eorgi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eorgi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eorgi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eorgi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eorgi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eorgi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eorgi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eorgi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eorgia"/>
                        </a:defRPr>
                      </a:lvl9pPr>
                    </a:lstStyle>
                    <a:p>
                      <a:pPr algn="ctr"/>
                      <a:r>
                        <a:rPr lang="en-US" sz="2400" dirty="0">
                          <a:solidFill>
                            <a:srgbClr val="FFC000"/>
                          </a:solidFill>
                          <a:latin typeface="Arial Narrow" panose="020B0606020202030204" pitchFamily="34" charset="0"/>
                        </a:rPr>
                        <a:t>10</a:t>
                      </a:r>
                      <a:endParaRPr lang="ru-RU" sz="2400" dirty="0">
                        <a:solidFill>
                          <a:srgbClr val="FFC000"/>
                        </a:solidFill>
                        <a:latin typeface="Arial Narrow" panose="020B0606020202030204" pitchFamily="34" charset="0"/>
                      </a:endParaRPr>
                    </a:p>
                  </a:txBody>
                  <a:tcPr>
                    <a:lnL w="12700" cmpd="sng">
                      <a:solidFill>
                        <a:srgbClr val="5C92B5"/>
                      </a:solidFill>
                    </a:lnL>
                    <a:lnR w="12700" cmpd="sng">
                      <a:solidFill>
                        <a:srgbClr val="5C92B5"/>
                      </a:solidFill>
                    </a:lnR>
                    <a:lnT w="12700" cmpd="sng">
                      <a:solidFill>
                        <a:srgbClr val="5C92B5"/>
                      </a:solidFill>
                    </a:lnT>
                    <a:lnB w="12700" cmpd="sng">
                      <a:solidFill>
                        <a:srgbClr val="5C92B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C92B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eorgi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eorgi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eorgi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eorgi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eorgi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eorgi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eorgi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eorgi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eorgia"/>
                        </a:defRPr>
                      </a:lvl9pPr>
                    </a:lstStyle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  <a:latin typeface="Arial Narrow" panose="020B0606020202030204" pitchFamily="34" charset="0"/>
                        </a:rPr>
                        <a:t>14</a:t>
                      </a:r>
                      <a:endParaRPr lang="ru-RU" sz="2400" dirty="0">
                        <a:solidFill>
                          <a:srgbClr val="FF0000"/>
                        </a:solidFill>
                        <a:latin typeface="Arial Narrow" panose="020B0606020202030204" pitchFamily="34" charset="0"/>
                      </a:endParaRPr>
                    </a:p>
                  </a:txBody>
                  <a:tcPr>
                    <a:lnL w="12700" cmpd="sng">
                      <a:solidFill>
                        <a:srgbClr val="5C92B5"/>
                      </a:solidFill>
                    </a:lnL>
                    <a:lnR w="12700" cmpd="sng">
                      <a:solidFill>
                        <a:srgbClr val="5C92B5"/>
                      </a:solidFill>
                    </a:lnR>
                    <a:lnT w="12700" cmpd="sng">
                      <a:solidFill>
                        <a:srgbClr val="5C92B5"/>
                      </a:solidFill>
                    </a:lnT>
                    <a:lnB w="12700" cmpd="sng">
                      <a:solidFill>
                        <a:srgbClr val="5C92B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C92B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10" name="Таблица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2081909"/>
              </p:ext>
            </p:extLst>
          </p:nvPr>
        </p:nvGraphicFramePr>
        <p:xfrm>
          <a:off x="3404256" y="2797241"/>
          <a:ext cx="6044544" cy="1594590"/>
        </p:xfrm>
        <a:graphic>
          <a:graphicData uri="http://schemas.openxmlformats.org/drawingml/2006/table">
            <a:tbl>
              <a:tblPr/>
              <a:tblGrid>
                <a:gridCol w="67161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7161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67161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67161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671616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671616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671616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671616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  <a:gridCol w="671616">
                  <a:extLst>
                    <a:ext uri="{9D8B030D-6E8A-4147-A177-3AD203B41FA5}">
                      <a16:colId xmlns:a16="http://schemas.microsoft.com/office/drawing/2014/main" xmlns="" val="20008"/>
                    </a:ext>
                  </a:extLst>
                </a:gridCol>
              </a:tblGrid>
              <a:tr h="31891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9pPr>
                    </a:lstStyle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</a:rPr>
                        <a:t>S1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9pPr>
                    </a:lstStyle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</a:rPr>
                        <a:t>S2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9pPr>
                    </a:lstStyle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</a:rPr>
                        <a:t>S3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9pPr>
                    </a:lstStyle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</a:rPr>
                        <a:t>S4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9pPr>
                    </a:lstStyle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</a:rPr>
                        <a:t>T0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9pPr>
                    </a:lstStyle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</a:rPr>
                        <a:t>T1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9pPr>
                    </a:lstStyle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</a:rPr>
                        <a:t>T2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9pPr>
                    </a:lstStyle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</a:rPr>
                        <a:t>T3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9pPr>
                    </a:lstStyle>
                    <a:p>
                      <a:pPr algn="ctr" fontAlgn="b"/>
                      <a:endParaRPr lang="ru-RU" sz="1400" b="0" i="0" u="none" strike="noStrike" dirty="0">
                        <a:solidFill>
                          <a:srgbClr val="000000"/>
                        </a:solidFill>
                        <a:latin typeface="Arial Narrow" panose="020B0606020202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1891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9pPr>
                    </a:lstStyle>
                    <a:p>
                      <a:pPr algn="ctr" fontAlgn="b"/>
                      <a:r>
                        <a:rPr lang="ru-RU" sz="2000" b="0" i="0" u="none" strike="noStrike" dirty="0"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</a:rPr>
                        <a:t>2,525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9pPr>
                    </a:lstStyle>
                    <a:p>
                      <a:pPr algn="ctr" fontAlgn="b"/>
                      <a:r>
                        <a:rPr lang="ru-RU" sz="2000" b="0" i="0" u="none" strike="noStrike" dirty="0" smtClean="0"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</a:rPr>
                        <a:t>2,128</a:t>
                      </a:r>
                      <a:endParaRPr lang="ru-RU" sz="2000" b="0" i="0" u="none" strike="noStrike" dirty="0">
                        <a:solidFill>
                          <a:srgbClr val="000000"/>
                        </a:solidFill>
                        <a:latin typeface="Arial Narrow" panose="020B0606020202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9pPr>
                    </a:lstStyle>
                    <a:p>
                      <a:pPr algn="ctr" fontAlgn="b"/>
                      <a:r>
                        <a:rPr lang="ru-RU" sz="2000" b="0" i="0" u="none" strike="noStrike" dirty="0" smtClean="0"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</a:rPr>
                        <a:t>1,796</a:t>
                      </a:r>
                      <a:endParaRPr lang="ru-RU" sz="2000" b="0" i="0" u="none" strike="noStrike" dirty="0">
                        <a:solidFill>
                          <a:srgbClr val="000000"/>
                        </a:solidFill>
                        <a:latin typeface="Arial Narrow" panose="020B0606020202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9pPr>
                    </a:lstStyle>
                    <a:p>
                      <a:pPr algn="ctr" fontAlgn="b"/>
                      <a:r>
                        <a:rPr lang="ru-RU" sz="2000" b="0" i="0" u="none" strike="noStrike" dirty="0" smtClean="0"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</a:rPr>
                        <a:t>1,517</a:t>
                      </a:r>
                      <a:endParaRPr lang="ru-RU" sz="2000" b="0" i="0" u="none" strike="noStrike" dirty="0">
                        <a:solidFill>
                          <a:srgbClr val="000000"/>
                        </a:solidFill>
                        <a:latin typeface="Arial Narrow" panose="020B0606020202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9pPr>
                    </a:lstStyle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</a:rPr>
                        <a:t>15</a:t>
                      </a:r>
                      <a:endParaRPr lang="ru-RU" sz="2000" b="0" i="0" u="none" strike="noStrike" dirty="0">
                        <a:solidFill>
                          <a:srgbClr val="000000"/>
                        </a:solidFill>
                        <a:latin typeface="Arial Narrow" panose="020B0606020202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9pPr>
                    </a:lstStyle>
                    <a:p>
                      <a:pPr algn="ctr" fontAlgn="b"/>
                      <a:r>
                        <a:rPr lang="ru-RU" sz="2000" b="0" i="0" u="none" strike="noStrike" dirty="0"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</a:rPr>
                        <a:t>15,225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9pPr>
                    </a:lstStyle>
                    <a:p>
                      <a:pPr algn="ctr" fontAlgn="b"/>
                      <a:r>
                        <a:rPr lang="ru-RU" sz="2000" b="0" i="0" u="none" strike="noStrike" dirty="0" smtClean="0"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</a:rPr>
                        <a:t>12,894</a:t>
                      </a:r>
                      <a:endParaRPr lang="ru-RU" sz="2000" b="0" i="0" u="none" strike="noStrike" dirty="0">
                        <a:solidFill>
                          <a:srgbClr val="000000"/>
                        </a:solidFill>
                        <a:latin typeface="Arial Narrow" panose="020B0606020202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9pPr>
                    </a:lstStyle>
                    <a:p>
                      <a:pPr algn="ctr" fontAlgn="b"/>
                      <a:r>
                        <a:rPr lang="ru-RU" sz="2000" b="0" i="0" u="none" strike="noStrike" dirty="0" smtClean="0"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</a:rPr>
                        <a:t>10,934</a:t>
                      </a:r>
                      <a:endParaRPr lang="ru-RU" sz="2000" b="0" i="0" u="none" strike="noStrike" dirty="0">
                        <a:solidFill>
                          <a:srgbClr val="000000"/>
                        </a:solidFill>
                        <a:latin typeface="Arial Narrow" panose="020B0606020202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9pPr>
                    </a:lstStyle>
                    <a:p>
                      <a:pPr algn="ctr" fontAlgn="b"/>
                      <a:endParaRPr lang="ru-RU" sz="1400" b="0" i="0" u="none" strike="noStrike" dirty="0">
                        <a:solidFill>
                          <a:srgbClr val="000000"/>
                        </a:solidFill>
                        <a:latin typeface="Arial Narrow" panose="020B0606020202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1891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9pPr>
                    </a:lstStyle>
                    <a:p>
                      <a:pPr algn="ctr" fontAlgn="b"/>
                      <a:endParaRPr lang="ru-RU" sz="1400" b="0" i="0" u="none" strike="noStrike" dirty="0">
                        <a:solidFill>
                          <a:srgbClr val="000000"/>
                        </a:solidFill>
                        <a:latin typeface="Arial Narrow" panose="020B0606020202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9pPr>
                    </a:lstStyle>
                    <a:p>
                      <a:pPr algn="ctr" fontAlgn="b"/>
                      <a:endParaRPr lang="ru-RU" sz="1400" b="0" i="0" u="none" strike="noStrike" dirty="0">
                        <a:solidFill>
                          <a:srgbClr val="000000"/>
                        </a:solidFill>
                        <a:latin typeface="Arial Narrow" panose="020B0606020202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9pPr>
                    </a:lstStyle>
                    <a:p>
                      <a:pPr algn="ctr" fontAlgn="b"/>
                      <a:endParaRPr lang="ru-RU" sz="1400" b="0" i="0" u="none" strike="noStrike" dirty="0">
                        <a:solidFill>
                          <a:srgbClr val="000000"/>
                        </a:solidFill>
                        <a:latin typeface="Arial Narrow" panose="020B0606020202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9pPr>
                    </a:lstStyle>
                    <a:p>
                      <a:pPr algn="ctr" fontAlgn="b"/>
                      <a:endParaRPr lang="ru-RU" sz="1400" b="0" i="0" u="none" strike="noStrike" dirty="0">
                        <a:solidFill>
                          <a:srgbClr val="000000"/>
                        </a:solidFill>
                        <a:latin typeface="Arial Narrow" panose="020B0606020202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9pPr>
                    </a:lstStyle>
                    <a:p>
                      <a:pPr algn="ctr" fontAlgn="b"/>
                      <a:endParaRPr lang="ru-RU" sz="1400" b="0" i="0" u="none" strike="noStrike" dirty="0">
                        <a:solidFill>
                          <a:srgbClr val="000000"/>
                        </a:solidFill>
                        <a:latin typeface="Arial Narrow" panose="020B0606020202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9pPr>
                    </a:lstStyle>
                    <a:p>
                      <a:pPr algn="ctr" fontAlgn="b"/>
                      <a:endParaRPr lang="ru-RU" sz="1400" b="0" i="0" u="none" strike="noStrike" dirty="0">
                        <a:solidFill>
                          <a:srgbClr val="000000"/>
                        </a:solidFill>
                        <a:latin typeface="Arial Narrow" panose="020B0606020202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9pPr>
                    </a:lstStyle>
                    <a:p>
                      <a:pPr algn="ctr" fontAlgn="b"/>
                      <a:endParaRPr lang="ru-RU" sz="1400" b="0" i="0" u="none" strike="noStrike" dirty="0">
                        <a:solidFill>
                          <a:srgbClr val="000000"/>
                        </a:solidFill>
                        <a:latin typeface="Arial Narrow" panose="020B0606020202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9pPr>
                    </a:lstStyle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FF0000"/>
                          </a:solidFill>
                          <a:latin typeface="Arial Narrow" panose="020B0606020202030204" pitchFamily="34" charset="0"/>
                        </a:rPr>
                        <a:t>sigma1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9pPr>
                    </a:lstStyle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</a:rPr>
                        <a:t>sigma2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1891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9pPr>
                    </a:lstStyle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</a:rPr>
                        <a:t>a0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9pPr>
                    </a:lstStyle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</a:rPr>
                        <a:t>a1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9pPr>
                    </a:lstStyle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</a:rPr>
                        <a:t>a2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9pPr>
                    </a:lstStyle>
                    <a:p>
                      <a:pPr algn="ctr" fontAlgn="b"/>
                      <a:endParaRPr lang="ru-RU" sz="1400" b="0" i="0" u="none" strike="noStrike" dirty="0">
                        <a:solidFill>
                          <a:srgbClr val="000000"/>
                        </a:solidFill>
                        <a:latin typeface="Arial Narrow" panose="020B0606020202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9pPr>
                    </a:lstStyle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</a:rPr>
                        <a:t>a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9pPr>
                    </a:lstStyle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</a:rPr>
                        <a:t>b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9pPr>
                    </a:lstStyle>
                    <a:p>
                      <a:pPr algn="ctr" fontAlgn="b"/>
                      <a:endParaRPr lang="ru-RU" sz="1400" b="0" i="0" u="none" strike="noStrike" dirty="0">
                        <a:solidFill>
                          <a:srgbClr val="000000"/>
                        </a:solidFill>
                        <a:latin typeface="Arial Narrow" panose="020B0606020202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9pPr>
                    </a:lstStyle>
                    <a:p>
                      <a:pPr algn="ctr" fontAlgn="b"/>
                      <a:r>
                        <a:rPr lang="ru-RU" sz="1800" b="0" i="0" u="none" strike="noStrike" dirty="0" smtClean="0">
                          <a:solidFill>
                            <a:srgbClr val="FF0000"/>
                          </a:solidFill>
                          <a:latin typeface="Arial Narrow" panose="020B0606020202030204" pitchFamily="34" charset="0"/>
                        </a:rPr>
                        <a:t>0,151</a:t>
                      </a:r>
                      <a:endParaRPr lang="ru-RU" sz="1800" b="0" i="0" u="none" strike="noStrike" dirty="0">
                        <a:solidFill>
                          <a:srgbClr val="FF0000"/>
                        </a:solidFill>
                        <a:latin typeface="Arial Narrow" panose="020B0606020202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9pPr>
                    </a:lstStyle>
                    <a:p>
                      <a:pPr algn="ctr" fontAlgn="b"/>
                      <a:r>
                        <a:rPr lang="ru-RU" sz="1800" b="0" i="0" u="none" strike="noStrike" dirty="0" smtClean="0"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</a:rPr>
                        <a:t>6,083</a:t>
                      </a:r>
                      <a:endParaRPr lang="ru-RU" sz="1800" b="0" i="0" u="none" strike="noStrike" dirty="0">
                        <a:solidFill>
                          <a:srgbClr val="000000"/>
                        </a:solidFill>
                        <a:latin typeface="Arial Narrow" panose="020B0606020202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1891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9pPr>
                    </a:lstStyle>
                    <a:p>
                      <a:pPr algn="ctr" fontAlgn="b"/>
                      <a:r>
                        <a:rPr lang="ru-RU" sz="2000" b="0" i="0" u="none" strike="noStrike" dirty="0"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</a:rPr>
                        <a:t>11,75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9pPr>
                    </a:lstStyle>
                    <a:p>
                      <a:pPr algn="ctr" fontAlgn="b"/>
                      <a:r>
                        <a:rPr lang="ru-RU" sz="2000" b="0" i="0" u="none" strike="noStrike" dirty="0"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</a:rPr>
                        <a:t>-37,55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9pPr>
                    </a:lstStyle>
                    <a:p>
                      <a:pPr algn="ctr" fontAlgn="b"/>
                      <a:r>
                        <a:rPr lang="ru-RU" sz="2000" b="0" i="0" u="none" strike="noStrike" dirty="0"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</a:rPr>
                        <a:t>36,451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9pPr>
                    </a:lstStyle>
                    <a:p>
                      <a:pPr algn="ctr" fontAlgn="b"/>
                      <a:endParaRPr lang="ru-RU" sz="1400" b="0" i="0" u="none" strike="noStrike">
                        <a:solidFill>
                          <a:srgbClr val="000000"/>
                        </a:solidFill>
                        <a:latin typeface="Arial Narrow" panose="020B0606020202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9pPr>
                    </a:lstStyle>
                    <a:p>
                      <a:pPr algn="ctr" fontAlgn="b"/>
                      <a:r>
                        <a:rPr lang="ru-RU" sz="2000" b="0" i="0" u="none" strike="noStrike" dirty="0"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</a:rPr>
                        <a:t>-36,01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9pPr>
                    </a:lstStyle>
                    <a:p>
                      <a:pPr algn="ctr" fontAlgn="b"/>
                      <a:r>
                        <a:rPr lang="ru-RU" sz="2000" b="0" i="0" u="none" strike="noStrike" dirty="0"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</a:rPr>
                        <a:t>0,511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9pPr>
                    </a:lstStyle>
                    <a:p>
                      <a:pPr algn="ctr" fontAlgn="b"/>
                      <a:endParaRPr lang="ru-RU" sz="1400" b="0" i="0" u="none" strike="noStrike" dirty="0">
                        <a:solidFill>
                          <a:srgbClr val="000000"/>
                        </a:solidFill>
                        <a:latin typeface="Arial Narrow" panose="020B0606020202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9pPr>
                    </a:lstStyle>
                    <a:p>
                      <a:pPr algn="ctr" fontAlgn="b"/>
                      <a:endParaRPr lang="ru-RU" sz="1400" b="0" i="0" u="none" strike="noStrike" dirty="0">
                        <a:solidFill>
                          <a:srgbClr val="000000"/>
                        </a:solidFill>
                        <a:latin typeface="Arial Narrow" panose="020B0606020202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9pPr>
                    </a:lstStyle>
                    <a:p>
                      <a:pPr algn="ctr" fontAlgn="b"/>
                      <a:endParaRPr lang="ru-RU" sz="1400" b="0" i="0" u="none" strike="noStrike" dirty="0">
                        <a:solidFill>
                          <a:srgbClr val="000000"/>
                        </a:solidFill>
                        <a:latin typeface="Arial Narrow" panose="020B0606020202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graphicFrame>
        <p:nvGraphicFramePr>
          <p:cNvPr id="15" name="Таблица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1225663"/>
              </p:ext>
            </p:extLst>
          </p:nvPr>
        </p:nvGraphicFramePr>
        <p:xfrm>
          <a:off x="838200" y="2799913"/>
          <a:ext cx="2393516" cy="642942"/>
        </p:xfrm>
        <a:graphic>
          <a:graphicData uri="http://schemas.openxmlformats.org/drawingml/2006/table">
            <a:tbl>
              <a:tblPr/>
              <a:tblGrid>
                <a:gridCol w="59837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9837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9837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598379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21471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</a:rPr>
                        <a:t>y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Arial Narrow" panose="020B0606020202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0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0,8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0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0,85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0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0,875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1471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</a:rPr>
                        <a:t>x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Arial Narrow" panose="020B0606020202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latin typeface="+mn-lt"/>
                        </a:rPr>
                        <a:t>4</a:t>
                      </a:r>
                      <a:endParaRPr lang="ru-RU" sz="2000" b="0" i="0" u="none" strike="noStrike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latin typeface="+mn-lt"/>
                        </a:rPr>
                        <a:t>5</a:t>
                      </a:r>
                      <a:endParaRPr lang="ru-RU" sz="2000" b="0" i="0" u="none" strike="noStrike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latin typeface="+mn-lt"/>
                        </a:rPr>
                        <a:t>6</a:t>
                      </a:r>
                      <a:endParaRPr lang="ru-RU" sz="2000" b="0" i="0" u="none" strike="noStrike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16" name="Таблица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2465906"/>
              </p:ext>
            </p:extLst>
          </p:nvPr>
        </p:nvGraphicFramePr>
        <p:xfrm>
          <a:off x="838200" y="4680682"/>
          <a:ext cx="2393516" cy="636067"/>
        </p:xfrm>
        <a:graphic>
          <a:graphicData uri="http://schemas.openxmlformats.org/drawingml/2006/table">
            <a:tbl>
              <a:tblPr/>
              <a:tblGrid>
                <a:gridCol w="59837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9837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9837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598379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14596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</a:rPr>
                        <a:t>y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Arial Narrow" panose="020B0606020202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0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0,85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0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0,875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0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0,88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1471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</a:rPr>
                        <a:t>x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Arial Narrow" panose="020B0606020202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0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0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0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19" name="Таблица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7066605"/>
              </p:ext>
            </p:extLst>
          </p:nvPr>
        </p:nvGraphicFramePr>
        <p:xfrm>
          <a:off x="3404256" y="4691262"/>
          <a:ext cx="6044544" cy="1583725"/>
        </p:xfrm>
        <a:graphic>
          <a:graphicData uri="http://schemas.openxmlformats.org/drawingml/2006/table">
            <a:tbl>
              <a:tblPr/>
              <a:tblGrid>
                <a:gridCol w="67161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7161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67161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67161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671616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671616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671616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671616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  <a:gridCol w="671616">
                  <a:extLst>
                    <a:ext uri="{9D8B030D-6E8A-4147-A177-3AD203B41FA5}">
                      <a16:colId xmlns:a16="http://schemas.microsoft.com/office/drawing/2014/main" xmlns="" val="20008"/>
                    </a:ext>
                  </a:extLst>
                </a:gridCol>
              </a:tblGrid>
              <a:tr h="3167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9pPr>
                    </a:lstStyle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</a:rPr>
                        <a:t>S1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9pPr>
                    </a:lstStyle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</a:rPr>
                        <a:t>S2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9pPr>
                    </a:lstStyle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</a:rPr>
                        <a:t>S3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9pPr>
                    </a:lstStyle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</a:rPr>
                        <a:t>S4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9pPr>
                    </a:lstStyle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</a:rPr>
                        <a:t>T0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9pPr>
                    </a:lstStyle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</a:rPr>
                        <a:t>T1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9pPr>
                    </a:lstStyle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</a:rPr>
                        <a:t>T2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9pPr>
                    </a:lstStyle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</a:rPr>
                        <a:t>T3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9pPr>
                    </a:lstStyle>
                    <a:p>
                      <a:pPr algn="ctr" fontAlgn="b"/>
                      <a:endParaRPr lang="ru-RU" sz="1400" b="0" i="0" u="none" strike="noStrike" dirty="0">
                        <a:solidFill>
                          <a:srgbClr val="000000"/>
                        </a:solidFill>
                        <a:latin typeface="Arial Narrow" panose="020B0606020202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16745">
                <a:tc>
                  <a:txBody>
                    <a:bodyPr/>
                    <a:lstStyle/>
                    <a:p>
                      <a:pPr algn="ctr" fontAlgn="b"/>
                      <a:r>
                        <a:rPr lang="ru-RU" sz="2000" b="0" i="0" u="none" strike="noStrike" dirty="0"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</a:rPr>
                        <a:t>2,605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000" b="0" i="0" u="none" strike="noStrike" dirty="0" smtClean="0"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</a:rPr>
                        <a:t>2,262</a:t>
                      </a:r>
                      <a:endParaRPr lang="ru-RU" sz="2000" b="0" i="0" u="none" strike="noStrike" dirty="0">
                        <a:solidFill>
                          <a:srgbClr val="000000"/>
                        </a:solidFill>
                        <a:latin typeface="Arial Narrow" panose="020B0606020202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000" b="0" i="0" u="none" strike="noStrike" dirty="0" smtClean="0"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</a:rPr>
                        <a:t>1,965</a:t>
                      </a:r>
                      <a:endParaRPr lang="ru-RU" sz="2000" b="0" i="0" u="none" strike="noStrike" dirty="0">
                        <a:solidFill>
                          <a:srgbClr val="000000"/>
                        </a:solidFill>
                        <a:latin typeface="Arial Narrow" panose="020B0606020202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000" b="0" i="0" u="none" strike="noStrike" dirty="0" smtClean="0"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</a:rPr>
                        <a:t>1,707</a:t>
                      </a:r>
                      <a:endParaRPr lang="ru-RU" sz="2000" b="0" i="0" u="none" strike="noStrike" dirty="0">
                        <a:solidFill>
                          <a:srgbClr val="000000"/>
                        </a:solidFill>
                        <a:latin typeface="Arial Narrow" panose="020B0606020202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</a:rPr>
                        <a:t>18</a:t>
                      </a:r>
                      <a:endParaRPr lang="ru-RU" sz="2000" b="0" i="0" u="none" strike="noStrike" dirty="0">
                        <a:solidFill>
                          <a:srgbClr val="000000"/>
                        </a:solidFill>
                        <a:latin typeface="Arial Narrow" panose="020B0606020202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000" b="0" i="0" u="none" strike="noStrike" dirty="0"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</a:rPr>
                        <a:t>18,265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000" b="0" i="0" u="none" strike="noStrike" dirty="0" smtClean="0"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</a:rPr>
                        <a:t>15,889</a:t>
                      </a:r>
                      <a:endParaRPr lang="ru-RU" sz="2000" b="0" i="0" u="none" strike="noStrike" dirty="0">
                        <a:solidFill>
                          <a:srgbClr val="000000"/>
                        </a:solidFill>
                        <a:latin typeface="Arial Narrow" panose="020B0606020202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000" b="0" i="0" u="none" strike="noStrike" dirty="0" smtClean="0"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</a:rPr>
                        <a:t>13,825</a:t>
                      </a:r>
                      <a:endParaRPr lang="ru-RU" sz="2000" b="0" i="0" u="none" strike="noStrike" dirty="0">
                        <a:solidFill>
                          <a:srgbClr val="000000"/>
                        </a:solidFill>
                        <a:latin typeface="Arial Narrow" panose="020B0606020202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9pPr>
                    </a:lstStyle>
                    <a:p>
                      <a:pPr algn="ctr" fontAlgn="b"/>
                      <a:endParaRPr lang="ru-RU" sz="1400" b="0" i="0" u="none" strike="noStrike">
                        <a:solidFill>
                          <a:srgbClr val="000000"/>
                        </a:solidFill>
                        <a:latin typeface="Arial Narrow" panose="020B0606020202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167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9pPr>
                    </a:lstStyle>
                    <a:p>
                      <a:pPr algn="ctr" fontAlgn="b"/>
                      <a:endParaRPr lang="ru-RU" sz="1400" b="0" i="0" u="none" strike="noStrike" dirty="0">
                        <a:solidFill>
                          <a:srgbClr val="000000"/>
                        </a:solidFill>
                        <a:latin typeface="Arial Narrow" panose="020B0606020202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9pPr>
                    </a:lstStyle>
                    <a:p>
                      <a:pPr algn="ctr" fontAlgn="b"/>
                      <a:endParaRPr lang="ru-RU" sz="1400" b="0" i="0" u="none" strike="noStrike" dirty="0">
                        <a:solidFill>
                          <a:srgbClr val="000000"/>
                        </a:solidFill>
                        <a:latin typeface="Arial Narrow" panose="020B0606020202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9pPr>
                    </a:lstStyle>
                    <a:p>
                      <a:pPr algn="ctr" fontAlgn="b"/>
                      <a:endParaRPr lang="ru-RU" sz="1400" b="0" i="0" u="none" strike="noStrike" dirty="0">
                        <a:solidFill>
                          <a:srgbClr val="000000"/>
                        </a:solidFill>
                        <a:latin typeface="Arial Narrow" panose="020B0606020202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9pPr>
                    </a:lstStyle>
                    <a:p>
                      <a:pPr algn="ctr" fontAlgn="b"/>
                      <a:endParaRPr lang="ru-RU" sz="1400" b="0" i="0" u="none" strike="noStrike" dirty="0">
                        <a:solidFill>
                          <a:srgbClr val="000000"/>
                        </a:solidFill>
                        <a:latin typeface="Arial Narrow" panose="020B0606020202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9pPr>
                    </a:lstStyle>
                    <a:p>
                      <a:pPr algn="ctr" fontAlgn="b"/>
                      <a:endParaRPr lang="ru-RU" sz="1400" b="0" i="0" u="none" strike="noStrike" dirty="0">
                        <a:solidFill>
                          <a:srgbClr val="000000"/>
                        </a:solidFill>
                        <a:latin typeface="Arial Narrow" panose="020B0606020202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9pPr>
                    </a:lstStyle>
                    <a:p>
                      <a:pPr algn="ctr" fontAlgn="b"/>
                      <a:endParaRPr lang="ru-RU" sz="1400" b="0" i="0" u="none" strike="noStrike" dirty="0">
                        <a:solidFill>
                          <a:srgbClr val="000000"/>
                        </a:solidFill>
                        <a:latin typeface="Arial Narrow" panose="020B0606020202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9pPr>
                    </a:lstStyle>
                    <a:p>
                      <a:pPr algn="ctr" fontAlgn="b"/>
                      <a:endParaRPr lang="ru-RU" sz="1400" b="0" i="0" u="none" strike="noStrike" dirty="0">
                        <a:solidFill>
                          <a:srgbClr val="000000"/>
                        </a:solidFill>
                        <a:latin typeface="Arial Narrow" panose="020B0606020202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</a:rPr>
                        <a:t>sigma1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FF0000"/>
                          </a:solidFill>
                          <a:latin typeface="Arial Narrow" panose="020B0606020202030204" pitchFamily="34" charset="0"/>
                        </a:rPr>
                        <a:t>sigma2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167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9pPr>
                    </a:lstStyle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</a:rPr>
                        <a:t>a0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9pPr>
                    </a:lstStyle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</a:rPr>
                        <a:t>a1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9pPr>
                    </a:lstStyle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</a:rPr>
                        <a:t>a2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9pPr>
                    </a:lstStyle>
                    <a:p>
                      <a:pPr algn="ctr" fontAlgn="b"/>
                      <a:endParaRPr lang="ru-RU" sz="1400" b="0" i="0" u="none" strike="noStrike" dirty="0">
                        <a:solidFill>
                          <a:srgbClr val="000000"/>
                        </a:solidFill>
                        <a:latin typeface="Arial Narrow" panose="020B0606020202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9pPr>
                    </a:lstStyle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</a:rPr>
                        <a:t>a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9pPr>
                    </a:lstStyle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</a:rPr>
                        <a:t>b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9pPr>
                    </a:lstStyle>
                    <a:p>
                      <a:pPr algn="ctr" fontAlgn="b"/>
                      <a:endParaRPr lang="ru-RU" sz="1400" b="0" i="0" u="none" strike="noStrike" dirty="0">
                        <a:solidFill>
                          <a:srgbClr val="000000"/>
                        </a:solidFill>
                        <a:latin typeface="Arial Narrow" panose="020B0606020202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800" b="0" i="0" u="none" strike="noStrike" dirty="0" smtClean="0"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</a:rPr>
                        <a:t>17,506</a:t>
                      </a:r>
                      <a:endParaRPr lang="ru-RU" sz="1800" b="0" i="0" u="none" strike="noStrike" dirty="0">
                        <a:solidFill>
                          <a:srgbClr val="000000"/>
                        </a:solidFill>
                        <a:latin typeface="Arial Narrow" panose="020B0606020202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800" b="0" i="0" u="none" strike="noStrike" dirty="0" smtClean="0">
                          <a:solidFill>
                            <a:srgbClr val="FF0000"/>
                          </a:solidFill>
                          <a:latin typeface="Arial Narrow" panose="020B0606020202030204" pitchFamily="34" charset="0"/>
                        </a:rPr>
                        <a:t>0,313</a:t>
                      </a:r>
                      <a:endParaRPr lang="ru-RU" sz="1800" b="0" i="0" u="none" strike="noStrike" dirty="0">
                        <a:solidFill>
                          <a:srgbClr val="FF0000"/>
                        </a:solidFill>
                        <a:latin typeface="Arial Narrow" panose="020B0606020202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16745">
                <a:tc>
                  <a:txBody>
                    <a:bodyPr/>
                    <a:lstStyle/>
                    <a:p>
                      <a:pPr algn="ctr" fontAlgn="b"/>
                      <a:r>
                        <a:rPr lang="ru-RU" sz="2000" b="0" i="0" u="none" strike="noStrike" dirty="0"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</a:rPr>
                        <a:t>138,18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000" b="0" i="0" u="none" strike="noStrike" dirty="0" smtClean="0"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</a:rPr>
                        <a:t>171,15</a:t>
                      </a:r>
                      <a:endParaRPr lang="ru-RU" sz="2000" b="0" i="0" u="none" strike="noStrike" dirty="0">
                        <a:solidFill>
                          <a:srgbClr val="000000"/>
                        </a:solidFill>
                        <a:latin typeface="Arial Narrow" panose="020B0606020202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000" b="0" i="0" u="none" strike="noStrike" dirty="0" smtClean="0"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</a:rPr>
                        <a:t>174,7</a:t>
                      </a:r>
                      <a:endParaRPr lang="ru-RU" sz="2000" b="0" i="0" u="none" strike="noStrike" dirty="0">
                        <a:solidFill>
                          <a:srgbClr val="000000"/>
                        </a:solidFill>
                        <a:latin typeface="Arial Narrow" panose="020B0606020202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9pPr>
                    </a:lstStyle>
                    <a:p>
                      <a:pPr algn="ctr" fontAlgn="b"/>
                      <a:endParaRPr lang="ru-RU" sz="1400" b="0" i="0" u="none" strike="noStrike" dirty="0">
                        <a:solidFill>
                          <a:srgbClr val="000000"/>
                        </a:solidFill>
                        <a:latin typeface="Arial Narrow" panose="020B0606020202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000" b="0" i="0" u="none" strike="noStrike" dirty="0"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</a:rPr>
                        <a:t>-2,95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000" b="0" i="0" u="none" strike="noStrike" dirty="0"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</a:rPr>
                        <a:t>2,7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9pPr>
                    </a:lstStyle>
                    <a:p>
                      <a:pPr algn="ctr" fontAlgn="b"/>
                      <a:endParaRPr lang="ru-RU" sz="1400" b="0" i="0" u="none" strike="noStrike" dirty="0">
                        <a:solidFill>
                          <a:srgbClr val="000000"/>
                        </a:solidFill>
                        <a:latin typeface="Arial Narrow" panose="020B0606020202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9pPr>
                    </a:lstStyle>
                    <a:p>
                      <a:pPr algn="ctr" fontAlgn="b"/>
                      <a:endParaRPr lang="ru-RU" sz="1400" b="0" i="0" u="none" strike="noStrike" dirty="0">
                        <a:solidFill>
                          <a:srgbClr val="000000"/>
                        </a:solidFill>
                        <a:latin typeface="Arial Narrow" panose="020B0606020202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eorgia"/>
                        </a:defRPr>
                      </a:lvl9pPr>
                    </a:lstStyle>
                    <a:p>
                      <a:pPr algn="ctr" fontAlgn="b"/>
                      <a:endParaRPr lang="ru-RU" sz="1400" b="0" i="0" u="none" strike="noStrike" dirty="0">
                        <a:solidFill>
                          <a:srgbClr val="000000"/>
                        </a:solidFill>
                        <a:latin typeface="Arial Narrow" panose="020B0606020202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"/>
              <p:cNvSpPr>
                <a:spLocks noChangeArrowheads="1"/>
              </p:cNvSpPr>
              <p:nvPr/>
            </p:nvSpPr>
            <p:spPr bwMode="auto">
              <a:xfrm>
                <a:off x="9359589" y="2807855"/>
                <a:ext cx="3040371" cy="70788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ru-RU" sz="20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6020202030204" pitchFamily="34" charset="0"/>
                    <a:ea typeface="Times New Roman" pitchFamily="18" charset="0"/>
                    <a:cs typeface="Times New Roman" pitchFamily="18" charset="0"/>
                  </a:rPr>
                  <a:t>Уравнение:</a:t>
                </a:r>
              </a:p>
              <a:p>
                <a:pPr lvl="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0" lang="ru-RU" sz="20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panose="020B0606020202030204" pitchFamily="34" charset="0"/>
                    <a:ea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sz="2000" dirty="0" smtClean="0">
                    <a:solidFill>
                      <a:prstClr val="black"/>
                    </a:solidFill>
                    <a:latin typeface="Arial Narrow" panose="020B0606020202030204" pitchFamily="34" charset="0"/>
                  </a:rPr>
                  <a:t>y</a:t>
                </a:r>
                <a:r>
                  <a:rPr lang="ru-RU" sz="2000" baseline="-25000" dirty="0">
                    <a:solidFill>
                      <a:prstClr val="black"/>
                    </a:solidFill>
                    <a:latin typeface="Arial Narrow" panose="020B0606020202030204" pitchFamily="34" charset="0"/>
                  </a:rPr>
                  <a:t> </a:t>
                </a:r>
                <a:r>
                  <a:rPr lang="ru-RU" sz="2000" dirty="0" smtClean="0">
                    <a:solidFill>
                      <a:prstClr val="black"/>
                    </a:solidFill>
                    <a:latin typeface="Arial Narrow" panose="020B0606020202030204" pitchFamily="34" charset="0"/>
                  </a:rPr>
                  <a:t>=11,755-37,55</a:t>
                </a:r>
                <a:r>
                  <a:rPr lang="en-US" sz="2000" dirty="0" smtClean="0">
                    <a:solidFill>
                      <a:prstClr val="black"/>
                    </a:solidFill>
                    <a:latin typeface="Arial Narrow" panose="020B0606020202030204" pitchFamily="34" charset="0"/>
                  </a:rPr>
                  <a:t>x+36,451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kumimoji="0" lang="ru-RU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6020202030204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21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359589" y="2807855"/>
                <a:ext cx="3040371" cy="707886"/>
              </a:xfrm>
              <a:prstGeom prst="rect">
                <a:avLst/>
              </a:prstGeom>
              <a:blipFill rotWithShape="0">
                <a:blip r:embed="rId3"/>
                <a:stretch>
                  <a:fillRect l="-200" t="-4310" b="-14655"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ectangle 2"/>
          <p:cNvSpPr>
            <a:spLocks noChangeArrowheads="1"/>
          </p:cNvSpPr>
          <p:nvPr/>
        </p:nvSpPr>
        <p:spPr bwMode="auto">
          <a:xfrm>
            <a:off x="9876312" y="4526031"/>
            <a:ext cx="231568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Narrow" panose="020B0606020202030204" pitchFamily="34" charset="0"/>
                <a:ea typeface="Times New Roman" pitchFamily="18" charset="0"/>
                <a:cs typeface="Times New Roman" pitchFamily="18" charset="0"/>
              </a:rPr>
              <a:t>Уравнение:</a:t>
            </a:r>
          </a:p>
        </p:txBody>
      </p:sp>
      <p:graphicFrame>
        <p:nvGraphicFramePr>
          <p:cNvPr id="28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44826156"/>
              </p:ext>
            </p:extLst>
          </p:nvPr>
        </p:nvGraphicFramePr>
        <p:xfrm>
          <a:off x="10070336" y="4926141"/>
          <a:ext cx="1698625" cy="503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0" name="Уравнение" r:id="rId4" imgW="1536480" imgH="495000" progId="Equation.3">
                  <p:embed/>
                </p:oleObj>
              </mc:Choice>
              <mc:Fallback>
                <p:oleObj name="Уравнение" r:id="rId4" imgW="1536480" imgH="495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70336" y="4926141"/>
                        <a:ext cx="1698625" cy="503238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39893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Выбор </a:t>
            </a:r>
            <a:r>
              <a:rPr lang="ru-RU" dirty="0" smtClean="0"/>
              <a:t>параметра, характеризующего состояние объекта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575528"/>
            <a:ext cx="10515600" cy="4351338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ru-RU" sz="2600" dirty="0" smtClean="0">
                <a:latin typeface="Arial Black" panose="020B0A04020102020204" pitchFamily="34" charset="0"/>
              </a:rPr>
              <a:t>Применение: </a:t>
            </a:r>
            <a:r>
              <a:rPr lang="ru-RU" sz="2600" dirty="0"/>
              <a:t>А</a:t>
            </a:r>
            <a:r>
              <a:rPr lang="ru-RU" sz="2600" dirty="0" smtClean="0"/>
              <a:t>нализ продуктов износа в смазочном масле.</a:t>
            </a:r>
            <a:endParaRPr lang="ru-RU" sz="2600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ВКР (б) студента Алимова Исмаила </a:t>
            </a:r>
            <a:r>
              <a:rPr lang="ru-RU" dirty="0" err="1"/>
              <a:t>Рифатовича</a:t>
            </a:r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151D6-1CE6-4546-836D-2A836D7A7EF2}" type="slidenum">
              <a:rPr lang="ru-RU" smtClean="0"/>
              <a:pPr/>
              <a:t>12</a:t>
            </a:fld>
            <a:endParaRPr lang="ru-RU" dirty="0"/>
          </a:p>
        </p:txBody>
      </p:sp>
      <p:sp>
        <p:nvSpPr>
          <p:cNvPr id="17" name="Прямоугольник 16"/>
          <p:cNvSpPr/>
          <p:nvPr/>
        </p:nvSpPr>
        <p:spPr>
          <a:xfrm>
            <a:off x="4953063" y="4066181"/>
            <a:ext cx="2285873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spcBef>
                <a:spcPct val="0"/>
              </a:spcBef>
              <a:spcAft>
                <a:spcPts val="1000"/>
              </a:spcAft>
              <a:defRPr/>
            </a:pPr>
            <a:r>
              <a:rPr lang="ru-RU" sz="2400" dirty="0">
                <a:solidFill>
                  <a:prstClr val="black"/>
                </a:solidFill>
                <a:latin typeface="Arial Narrow" panose="020B0606020202030204" pitchFamily="34" charset="0"/>
                <a:cs typeface="Arial" pitchFamily="34" charset="0"/>
              </a:rPr>
              <a:t>Характер изменения концентрации </a:t>
            </a:r>
            <a:r>
              <a:rPr lang="ru-RU" sz="2400" b="1" dirty="0">
                <a:solidFill>
                  <a:prstClr val="black"/>
                </a:solidFill>
                <a:latin typeface="Arial Narrow" panose="020B0606020202030204" pitchFamily="34" charset="0"/>
                <a:cs typeface="Arial" pitchFamily="34" charset="0"/>
              </a:rPr>
              <a:t>К</a:t>
            </a:r>
            <a:r>
              <a:rPr lang="ru-RU" sz="2400" dirty="0">
                <a:solidFill>
                  <a:prstClr val="black"/>
                </a:solidFill>
                <a:latin typeface="Arial Narrow" panose="020B0606020202030204" pitchFamily="34" charset="0"/>
                <a:cs typeface="Arial" pitchFamily="34" charset="0"/>
              </a:rPr>
              <a:t> продуктов износа в масле по времени</a:t>
            </a:r>
            <a:r>
              <a:rPr lang="ru-RU" sz="2400" b="1" dirty="0">
                <a:solidFill>
                  <a:prstClr val="black"/>
                </a:solidFill>
                <a:latin typeface="Arial Narrow" panose="020B0606020202030204" pitchFamily="34" charset="0"/>
                <a:cs typeface="Arial" pitchFamily="34" charset="0"/>
              </a:rPr>
              <a:t> Т</a:t>
            </a:r>
          </a:p>
        </p:txBody>
      </p:sp>
      <p:sp>
        <p:nvSpPr>
          <p:cNvPr id="18" name="Прямоугольник 17"/>
          <p:cNvSpPr/>
          <p:nvPr/>
        </p:nvSpPr>
        <p:spPr>
          <a:xfrm>
            <a:off x="838198" y="1906572"/>
            <a:ext cx="11353802" cy="20928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ru-RU" sz="2600" dirty="0">
                <a:solidFill>
                  <a:prstClr val="black"/>
                </a:solidFill>
                <a:latin typeface="Arial Narrow" panose="020B0606020202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Слежение за состоянием объекта можно осуществить по любому сопутствующему косвенному признаку, обеспечивающему наибольшую информативность. </a:t>
            </a:r>
            <a:r>
              <a:rPr lang="ru-RU" sz="2600" dirty="0" smtClean="0">
                <a:solidFill>
                  <a:prstClr val="black"/>
                </a:solidFill>
                <a:latin typeface="Arial Narrow" panose="020B0606020202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Так, при длительной работе </a:t>
            </a:r>
            <a:r>
              <a:rPr lang="ru-RU" sz="2600" dirty="0" err="1" smtClean="0">
                <a:solidFill>
                  <a:prstClr val="black"/>
                </a:solidFill>
                <a:latin typeface="Arial Narrow" panose="020B0606020202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электропреобразователя</a:t>
            </a:r>
            <a:r>
              <a:rPr lang="ru-RU" sz="2600" dirty="0" smtClean="0">
                <a:solidFill>
                  <a:prstClr val="black"/>
                </a:solidFill>
                <a:latin typeface="Arial Narrow" panose="020B0606020202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с нормальным темпом износа деталей, </a:t>
            </a:r>
            <a:r>
              <a:rPr lang="ru-RU" sz="2600" dirty="0">
                <a:solidFill>
                  <a:prstClr val="black"/>
                </a:solidFill>
                <a:latin typeface="Arial Narrow" panose="020B0606020202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концентрация продуктов износа в масляной системе </a:t>
            </a:r>
            <a:r>
              <a:rPr lang="ru-RU" sz="2600" dirty="0" smtClean="0">
                <a:solidFill>
                  <a:prstClr val="black"/>
                </a:solidFill>
                <a:latin typeface="Arial Narrow" panose="020B0606020202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повышается, </a:t>
            </a:r>
            <a:r>
              <a:rPr lang="ru-RU" sz="2600" dirty="0">
                <a:solidFill>
                  <a:prstClr val="black"/>
                </a:solidFill>
                <a:latin typeface="Arial Narrow" panose="020B0606020202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что характеризует изменение состояния объекта по причине деградации его свойств</a:t>
            </a:r>
            <a:r>
              <a:rPr lang="ru-RU" sz="2600" dirty="0" smtClean="0">
                <a:solidFill>
                  <a:prstClr val="black"/>
                </a:solidFill>
                <a:latin typeface="Arial Narrow" panose="020B0606020202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ru-RU" sz="2600" dirty="0">
              <a:solidFill>
                <a:prstClr val="black"/>
              </a:solidFill>
              <a:latin typeface="Arial Narrow" panose="020B0606020202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9" name="Рисунок 18" descr="датчик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238936" y="4097893"/>
            <a:ext cx="2632076" cy="2194098"/>
          </a:xfrm>
          <a:prstGeom prst="rect">
            <a:avLst/>
          </a:prstGeom>
        </p:spPr>
      </p:pic>
      <p:sp>
        <p:nvSpPr>
          <p:cNvPr id="21" name="Прямоугольник 20"/>
          <p:cNvSpPr/>
          <p:nvPr/>
        </p:nvSpPr>
        <p:spPr>
          <a:xfrm>
            <a:off x="9982390" y="4066181"/>
            <a:ext cx="228587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spcBef>
                <a:spcPct val="0"/>
              </a:spcBef>
              <a:spcAft>
                <a:spcPts val="1000"/>
              </a:spcAft>
              <a:defRPr/>
            </a:pPr>
            <a:r>
              <a:rPr lang="ru-RU" sz="2400" dirty="0">
                <a:solidFill>
                  <a:prstClr val="black"/>
                </a:solidFill>
                <a:latin typeface="Arial Narrow" panose="020B0606020202030204" pitchFamily="34" charset="0"/>
                <a:cs typeface="Arial" pitchFamily="34" charset="0"/>
              </a:rPr>
              <a:t>Датчик, встроенный в масляный трубопровод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058" y="3999453"/>
            <a:ext cx="4219956" cy="2258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254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81DBCE2A-6269-4055-98E3-31A13F317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Стек технологий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4F907A8B-C4AE-A90F-75C6-C1F1DE0E9E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Язык программирования:</a:t>
            </a:r>
            <a:r>
              <a:rPr lang="en-US" dirty="0" smtClean="0"/>
              <a:t> </a:t>
            </a:r>
            <a:r>
              <a:rPr lang="en-US" smtClean="0"/>
              <a:t>C</a:t>
            </a:r>
            <a:r>
              <a:rPr lang="en-US" smtClean="0"/>
              <a:t>#</a:t>
            </a:r>
            <a:endParaRPr lang="en-US" dirty="0"/>
          </a:p>
          <a:p>
            <a:r>
              <a:rPr lang="ru-RU" dirty="0"/>
              <a:t>Библиотеки: </a:t>
            </a:r>
            <a:r>
              <a:rPr lang="en-US" dirty="0"/>
              <a:t>Array</a:t>
            </a:r>
            <a:r>
              <a:rPr lang="en-US" dirty="0" smtClean="0"/>
              <a:t>,</a:t>
            </a:r>
            <a:r>
              <a:rPr lang="ru-RU" dirty="0" smtClean="0"/>
              <a:t> </a:t>
            </a:r>
            <a:r>
              <a:rPr lang="en-US" dirty="0" smtClean="0"/>
              <a:t>Math</a:t>
            </a:r>
            <a:r>
              <a:rPr lang="ru-RU" dirty="0" smtClean="0"/>
              <a:t>, </a:t>
            </a:r>
            <a:r>
              <a:rPr lang="en-US" dirty="0" smtClean="0"/>
              <a:t>Drawing</a:t>
            </a:r>
            <a:endParaRPr lang="ru-RU" dirty="0" smtClean="0"/>
          </a:p>
          <a:p>
            <a:pPr marL="0" indent="0">
              <a:buNone/>
            </a:pPr>
            <a:r>
              <a:rPr lang="ru-RU" dirty="0" smtClean="0"/>
              <a:t>Ссылка </a:t>
            </a:r>
            <a:r>
              <a:rPr lang="ru-RU" dirty="0"/>
              <a:t>на код</a:t>
            </a:r>
            <a:r>
              <a:rPr lang="ru-RU" dirty="0" smtClean="0"/>
              <a:t>: 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xmlns="" id="{38B574EA-C945-7744-2B91-426C9E1E4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ВКР (б) студента </a:t>
            </a:r>
            <a:r>
              <a:rPr lang="ru-RU" dirty="0" smtClean="0"/>
              <a:t>Алимова </a:t>
            </a:r>
            <a:r>
              <a:rPr lang="ru-RU" dirty="0"/>
              <a:t>Исмаила </a:t>
            </a:r>
            <a:r>
              <a:rPr lang="ru-RU" dirty="0" err="1"/>
              <a:t>Рифатовича</a:t>
            </a:r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xmlns="" id="{1D5E06FF-FCB0-7174-58D6-7AE50B9CE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122864-3AA6-4297-8698-F1729B8C224A}" type="slidenum">
              <a:rPr lang="ru-RU" smtClean="0"/>
              <a:t>13</a:t>
            </a:fld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1018" y="564269"/>
            <a:ext cx="1421674" cy="1421674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542" y="3284176"/>
            <a:ext cx="2635048" cy="2635048"/>
          </a:xfrm>
          <a:prstGeom prst="rect">
            <a:avLst/>
          </a:prstGeom>
        </p:spPr>
      </p:pic>
      <p:pic>
        <p:nvPicPr>
          <p:cNvPr id="4098" name="Picture 2" descr="C# | Викии Вики | Fandom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6152" y="456705"/>
            <a:ext cx="1551406" cy="1551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7353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D64F7F12-B14B-B69E-43A9-B480E536A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ru-RU" dirty="0"/>
              <a:t>Логика работы программы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xmlns="" id="{D4FCFD01-D2D0-C9AA-D076-676DA06E0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ВКР (б) </a:t>
            </a:r>
            <a:r>
              <a:rPr lang="ru-RU" dirty="0" smtClean="0"/>
              <a:t>студента </a:t>
            </a:r>
            <a:r>
              <a:rPr lang="ru-RU" dirty="0"/>
              <a:t>Алимова Исмаила </a:t>
            </a:r>
            <a:r>
              <a:rPr lang="ru-RU" dirty="0" err="1"/>
              <a:t>Рифатовича</a:t>
            </a:r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xmlns="" id="{BF79899E-8C96-698E-1AD0-277FD82608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122864-3AA6-4297-8698-F1729B8C224A}" type="slidenum">
              <a:rPr lang="ru-RU" smtClean="0"/>
              <a:t>14</a:t>
            </a:fld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9796" y="888893"/>
            <a:ext cx="6306522" cy="5562012"/>
          </a:xfrm>
          <a:prstGeom prst="rect">
            <a:avLst/>
          </a:prstGeom>
        </p:spPr>
      </p:pic>
      <p:cxnSp>
        <p:nvCxnSpPr>
          <p:cNvPr id="8" name="Прямая соединительная линия 7"/>
          <p:cNvCxnSpPr/>
          <p:nvPr/>
        </p:nvCxnSpPr>
        <p:spPr>
          <a:xfrm flipV="1">
            <a:off x="2756799" y="4083485"/>
            <a:ext cx="0" cy="227286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6-конечная звезда 5"/>
          <p:cNvSpPr/>
          <p:nvPr/>
        </p:nvSpPr>
        <p:spPr>
          <a:xfrm>
            <a:off x="2547793" y="5895698"/>
            <a:ext cx="418012" cy="459408"/>
          </a:xfrm>
          <a:prstGeom prst="star6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  <a:endParaRPr lang="ru-RU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780810" y="1918554"/>
            <a:ext cx="3257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Arial Narrow" panose="020B0606020202030204" pitchFamily="34" charset="0"/>
              </a:rPr>
              <a:t>y</a:t>
            </a:r>
            <a:r>
              <a:rPr lang="ru-RU" sz="1050" dirty="0" smtClean="0">
                <a:latin typeface="Arial Narrow" panose="020B0606020202030204" pitchFamily="34" charset="0"/>
              </a:rPr>
              <a:t>д</a:t>
            </a:r>
            <a:endParaRPr lang="ru-RU" sz="1050" dirty="0"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0290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D64F7F12-B14B-B69E-43A9-B480E536A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70"/>
            <a:ext cx="10515600" cy="1325563"/>
          </a:xfrm>
        </p:spPr>
        <p:txBody>
          <a:bodyPr/>
          <a:lstStyle/>
          <a:p>
            <a:r>
              <a:rPr lang="ru-RU" dirty="0"/>
              <a:t>Логика работы программы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xmlns="" id="{D4FCFD01-D2D0-C9AA-D076-676DA06E0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ВКР (б) </a:t>
            </a:r>
            <a:r>
              <a:rPr lang="ru-RU" dirty="0" smtClean="0"/>
              <a:t>студента </a:t>
            </a:r>
            <a:r>
              <a:rPr lang="ru-RU" dirty="0"/>
              <a:t>Алимова Исмаила </a:t>
            </a:r>
            <a:r>
              <a:rPr lang="ru-RU" dirty="0" err="1"/>
              <a:t>Рифатовича</a:t>
            </a:r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xmlns="" id="{BF79899E-8C96-698E-1AD0-277FD82608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122864-3AA6-4297-8698-F1729B8C224A}" type="slidenum">
              <a:rPr lang="ru-RU" smtClean="0"/>
              <a:t>15</a:t>
            </a:fld>
            <a:endParaRPr lang="ru-RU"/>
          </a:p>
        </p:txBody>
      </p:sp>
      <p:cxnSp>
        <p:nvCxnSpPr>
          <p:cNvPr id="116" name="Прямая соединительная линия 115"/>
          <p:cNvCxnSpPr/>
          <p:nvPr/>
        </p:nvCxnSpPr>
        <p:spPr>
          <a:xfrm flipH="1" flipV="1">
            <a:off x="2079322" y="1121608"/>
            <a:ext cx="9525" cy="402658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8" name="Рисунок 1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6321" y="645203"/>
            <a:ext cx="7066949" cy="5494449"/>
          </a:xfrm>
          <a:prstGeom prst="rect">
            <a:avLst/>
          </a:prstGeom>
        </p:spPr>
      </p:pic>
      <p:sp>
        <p:nvSpPr>
          <p:cNvPr id="8" name="6-конечная звезда 7"/>
          <p:cNvSpPr/>
          <p:nvPr/>
        </p:nvSpPr>
        <p:spPr>
          <a:xfrm>
            <a:off x="1875078" y="976374"/>
            <a:ext cx="418012" cy="459408"/>
          </a:xfrm>
          <a:prstGeom prst="star6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  <a:endParaRPr lang="ru-RU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6" name="Прямая со стрелкой 5"/>
          <p:cNvCxnSpPr/>
          <p:nvPr/>
        </p:nvCxnSpPr>
        <p:spPr>
          <a:xfrm flipV="1">
            <a:off x="2084084" y="1435782"/>
            <a:ext cx="4763" cy="37124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3612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Пример </a:t>
            </a:r>
            <a:r>
              <a:rPr lang="ru-RU" dirty="0"/>
              <a:t>работы программы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ВКР (б) студента Алимова Исмаила </a:t>
            </a:r>
            <a:r>
              <a:rPr lang="ru-RU" dirty="0" err="1"/>
              <a:t>Рифатовича</a:t>
            </a:r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151D6-1CE6-4546-836D-2A836D7A7EF2}" type="slidenum">
              <a:rPr lang="ru-RU" smtClean="0"/>
              <a:pPr/>
              <a:t>16</a:t>
            </a:fld>
            <a:endParaRPr lang="ru-RU" dirty="0"/>
          </a:p>
        </p:txBody>
      </p:sp>
      <p:pic>
        <p:nvPicPr>
          <p:cNvPr id="7" name="Содержимое 3" descr="2.jpg"/>
          <p:cNvPicPr>
            <a:picLocks noGrp="1" noChangeAspect="1"/>
          </p:cNvPicPr>
          <p:nvPr>
            <p:ph idx="1"/>
          </p:nvPr>
        </p:nvPicPr>
        <p:blipFill rotWithShape="1">
          <a:blip r:embed="rId2" cstate="print"/>
          <a:srcRect l="2156" t="7495" r="1671" b="4177"/>
          <a:stretch/>
        </p:blipFill>
        <p:spPr>
          <a:xfrm>
            <a:off x="2376616" y="1729222"/>
            <a:ext cx="7438767" cy="3822357"/>
          </a:xfrm>
        </p:spPr>
      </p:pic>
      <p:sp>
        <p:nvSpPr>
          <p:cNvPr id="8" name="Прямоугольник 7"/>
          <p:cNvSpPr/>
          <p:nvPr/>
        </p:nvSpPr>
        <p:spPr>
          <a:xfrm>
            <a:off x="3591697" y="5590113"/>
            <a:ext cx="6096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ru-RU" sz="2800" dirty="0" smtClean="0">
                <a:latin typeface="Arial Narrow" panose="020B0606020202030204" pitchFamily="34" charset="0"/>
                <a:cs typeface="Arial" panose="020B0604020202020204" pitchFamily="34" charset="0"/>
              </a:rPr>
              <a:t>Этап квазистационарного процесса</a:t>
            </a:r>
            <a:endParaRPr lang="ru-RU" sz="2800" dirty="0">
              <a:latin typeface="Arial Narrow" panose="020B0606020202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5677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 работы программы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ВКР (б) студента Алимова Исмаила </a:t>
            </a:r>
            <a:r>
              <a:rPr lang="ru-RU" dirty="0" err="1"/>
              <a:t>Рифатовича</a:t>
            </a:r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151D6-1CE6-4546-836D-2A836D7A7EF2}" type="slidenum">
              <a:rPr lang="ru-RU" smtClean="0"/>
              <a:pPr/>
              <a:t>17</a:t>
            </a:fld>
            <a:endParaRPr lang="ru-RU" dirty="0"/>
          </a:p>
        </p:txBody>
      </p:sp>
      <p:pic>
        <p:nvPicPr>
          <p:cNvPr id="8" name="Содержимое 5" descr="3.jpg"/>
          <p:cNvPicPr>
            <a:picLocks noGrp="1" noChangeAspect="1"/>
          </p:cNvPicPr>
          <p:nvPr>
            <p:ph idx="1"/>
          </p:nvPr>
        </p:nvPicPr>
        <p:blipFill rotWithShape="1">
          <a:blip r:embed="rId2" cstate="print"/>
          <a:srcRect l="1744" t="7568" r="1606" b="2962"/>
          <a:stretch/>
        </p:blipFill>
        <p:spPr>
          <a:xfrm>
            <a:off x="2384854" y="1690688"/>
            <a:ext cx="7422292" cy="3814119"/>
          </a:xfrm>
        </p:spPr>
      </p:pic>
      <p:sp>
        <p:nvSpPr>
          <p:cNvPr id="9" name="Прямоугольник 8"/>
          <p:cNvSpPr/>
          <p:nvPr/>
        </p:nvSpPr>
        <p:spPr>
          <a:xfrm>
            <a:off x="4100383" y="5578859"/>
            <a:ext cx="6096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ru-RU" sz="2800" dirty="0" smtClean="0">
                <a:latin typeface="Arial Narrow" panose="020B0606020202030204" pitchFamily="34" charset="0"/>
                <a:cs typeface="Arial" panose="020B0604020202020204" pitchFamily="34" charset="0"/>
              </a:rPr>
              <a:t>Этап лавинного процесса</a:t>
            </a:r>
            <a:endParaRPr lang="ru-RU" sz="2800" dirty="0">
              <a:latin typeface="Arial Narrow" panose="020B0606020202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3822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 работы программы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ВКР (б) студента Алимова Исмаила </a:t>
            </a:r>
            <a:r>
              <a:rPr lang="ru-RU" dirty="0" err="1"/>
              <a:t>Рифатовича</a:t>
            </a:r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151D6-1CE6-4546-836D-2A836D7A7EF2}" type="slidenum">
              <a:rPr lang="ru-RU" smtClean="0"/>
              <a:pPr/>
              <a:t>18</a:t>
            </a:fld>
            <a:endParaRPr lang="ru-RU" dirty="0"/>
          </a:p>
        </p:txBody>
      </p:sp>
      <p:pic>
        <p:nvPicPr>
          <p:cNvPr id="8" name="Содержимое 3" descr="4.jpg"/>
          <p:cNvPicPr>
            <a:picLocks noGrp="1" noChangeAspect="1"/>
          </p:cNvPicPr>
          <p:nvPr>
            <p:ph idx="1"/>
          </p:nvPr>
        </p:nvPicPr>
        <p:blipFill rotWithShape="1">
          <a:blip r:embed="rId2" cstate="print"/>
          <a:srcRect l="2870" t="8098" r="1566" b="3428"/>
          <a:stretch/>
        </p:blipFill>
        <p:spPr>
          <a:xfrm>
            <a:off x="1828800" y="1690688"/>
            <a:ext cx="7983692" cy="3789191"/>
          </a:xfrm>
        </p:spPr>
      </p:pic>
      <p:sp>
        <p:nvSpPr>
          <p:cNvPr id="9" name="Прямоугольник 8"/>
          <p:cNvSpPr/>
          <p:nvPr/>
        </p:nvSpPr>
        <p:spPr>
          <a:xfrm>
            <a:off x="1175711" y="5594120"/>
            <a:ext cx="9289869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600" dirty="0" smtClean="0">
                <a:latin typeface="Arial Narrow" panose="020B0606020202030204" pitchFamily="34" charset="0"/>
                <a:cs typeface="Arial" panose="020B0604020202020204" pitchFamily="34" charset="0"/>
              </a:rPr>
              <a:t>Предупреждение </a:t>
            </a:r>
            <a:r>
              <a:rPr lang="ru-RU" sz="2600" dirty="0">
                <a:latin typeface="Arial Narrow" panose="020B0606020202030204" pitchFamily="34" charset="0"/>
                <a:cs typeface="Arial" panose="020B0604020202020204" pitchFamily="34" charset="0"/>
              </a:rPr>
              <a:t>о необходимости </a:t>
            </a:r>
            <a:r>
              <a:rPr lang="ru-RU" sz="2600">
                <a:latin typeface="Arial Narrow" panose="020B0606020202030204" pitchFamily="34" charset="0"/>
                <a:cs typeface="Arial" panose="020B0604020202020204" pitchFamily="34" charset="0"/>
              </a:rPr>
              <a:t>вывода </a:t>
            </a:r>
            <a:r>
              <a:rPr lang="ru-RU" sz="2600" smtClean="0">
                <a:latin typeface="Arial Narrow" panose="020B0606020202030204" pitchFamily="34" charset="0"/>
                <a:cs typeface="Arial" panose="020B0604020202020204" pitchFamily="34" charset="0"/>
              </a:rPr>
              <a:t>объекта </a:t>
            </a:r>
            <a:r>
              <a:rPr lang="ru-RU" sz="2600" dirty="0">
                <a:latin typeface="Arial Narrow" panose="020B0606020202030204" pitchFamily="34" charset="0"/>
                <a:cs typeface="Arial" panose="020B0604020202020204" pitchFamily="34" charset="0"/>
              </a:rPr>
              <a:t>из </a:t>
            </a:r>
            <a:r>
              <a:rPr lang="ru-RU" sz="2600" dirty="0" smtClean="0">
                <a:latin typeface="Arial Narrow" panose="020B0606020202030204" pitchFamily="34" charset="0"/>
                <a:cs typeface="Arial" panose="020B0604020202020204" pitchFamily="34" charset="0"/>
              </a:rPr>
              <a:t>эксплуатации</a:t>
            </a:r>
            <a:endParaRPr lang="ru-RU" sz="2600" dirty="0">
              <a:latin typeface="Arial Narrow" panose="020B0606020202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4319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DF7C74A9-0176-F8D9-1D77-F2AFD00287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 smtClean="0"/>
              <a:t>Итог работы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6253985C-B853-2AF6-CF10-58AB248A59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1507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dirty="0" smtClean="0">
                <a:latin typeface="Arial Black" panose="020B0A04020102020204" pitchFamily="34" charset="0"/>
              </a:rPr>
              <a:t>Результат работы</a:t>
            </a:r>
            <a:r>
              <a:rPr lang="en-US" dirty="0" smtClean="0">
                <a:latin typeface="Arial Black" panose="020B0A04020102020204" pitchFamily="34" charset="0"/>
              </a:rPr>
              <a:t>:</a:t>
            </a:r>
            <a:r>
              <a:rPr lang="ru-RU" dirty="0" smtClean="0"/>
              <a:t> </a:t>
            </a:r>
          </a:p>
          <a:p>
            <a:pPr marL="0" indent="0">
              <a:buNone/>
            </a:pPr>
            <a:r>
              <a:rPr lang="ru-RU" dirty="0" smtClean="0"/>
              <a:t>Разработано приложение </a:t>
            </a:r>
            <a:r>
              <a:rPr lang="ru-RU" dirty="0"/>
              <a:t>по </a:t>
            </a:r>
            <a:r>
              <a:rPr lang="ru-RU" dirty="0" smtClean="0"/>
              <a:t>предупреждению </a:t>
            </a:r>
            <a:r>
              <a:rPr lang="ru-RU" dirty="0" err="1"/>
              <a:t>деградационных</a:t>
            </a:r>
            <a:r>
              <a:rPr lang="ru-RU" dirty="0"/>
              <a:t> </a:t>
            </a:r>
            <a:r>
              <a:rPr lang="ru-RU" dirty="0" smtClean="0"/>
              <a:t>отказов, итогом работы </a:t>
            </a:r>
            <a:r>
              <a:rPr lang="ru-RU" dirty="0"/>
              <a:t>которого </a:t>
            </a:r>
            <a:r>
              <a:rPr lang="ru-RU" dirty="0" smtClean="0"/>
              <a:t>может стать </a:t>
            </a:r>
            <a:r>
              <a:rPr lang="ru-RU" dirty="0"/>
              <a:t>технический отчёт </a:t>
            </a:r>
            <a:r>
              <a:rPr lang="ru-RU" dirty="0" smtClean="0"/>
              <a:t>об </a:t>
            </a:r>
            <a:r>
              <a:rPr lang="ru-RU" dirty="0"/>
              <a:t>состоянии </a:t>
            </a:r>
            <a:r>
              <a:rPr lang="ru-RU" dirty="0" smtClean="0"/>
              <a:t>электротехнических объектов и </a:t>
            </a:r>
            <a:r>
              <a:rPr lang="ru-RU" dirty="0"/>
              <a:t>формирование рекомендаций по дальнейшей эксплуатации для предприятий, связанных с энергетической отраслью </a:t>
            </a:r>
            <a:r>
              <a:rPr lang="ru-RU" dirty="0" smtClean="0"/>
              <a:t>промышленности.</a:t>
            </a:r>
          </a:p>
          <a:p>
            <a:pPr marL="0" indent="0">
              <a:buNone/>
            </a:pPr>
            <a:r>
              <a:rPr lang="ru-RU" dirty="0" smtClean="0">
                <a:latin typeface="Arial Black" panose="020B0A04020102020204" pitchFamily="34" charset="0"/>
              </a:rPr>
              <a:t>Практическая значимость</a:t>
            </a:r>
            <a:r>
              <a:rPr lang="en-US" dirty="0" smtClean="0">
                <a:latin typeface="Arial Black" panose="020B0A04020102020204" pitchFamily="34" charset="0"/>
              </a:rPr>
              <a:t>:</a:t>
            </a:r>
            <a:r>
              <a:rPr lang="ru-RU" dirty="0" smtClean="0">
                <a:latin typeface="Arial Black" panose="020B0A04020102020204" pitchFamily="34" charset="0"/>
              </a:rPr>
              <a:t> </a:t>
            </a:r>
          </a:p>
          <a:p>
            <a:pPr marL="0" indent="0">
              <a:buNone/>
            </a:pPr>
            <a:r>
              <a:rPr lang="ru-RU" dirty="0" smtClean="0"/>
              <a:t>Полученный </a:t>
            </a:r>
            <a:r>
              <a:rPr lang="ru-RU" dirty="0"/>
              <a:t>алгоритм позволит увеличить </a:t>
            </a:r>
            <a:r>
              <a:rPr lang="ru-RU" dirty="0" smtClean="0"/>
              <a:t>безотказность технических </a:t>
            </a:r>
            <a:r>
              <a:rPr lang="ru-RU" dirty="0"/>
              <a:t>объектов и исключить их преждевременную браковку, а также сократить затраты на проведение текущего ремонта </a:t>
            </a:r>
            <a:r>
              <a:rPr lang="ru-RU" dirty="0" smtClean="0"/>
              <a:t>техники.</a:t>
            </a:r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xmlns="" id="{3725F63F-54D2-1647-B4D2-332B351398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ВКР (б) </a:t>
            </a:r>
            <a:r>
              <a:rPr lang="ru-RU" dirty="0" smtClean="0"/>
              <a:t>студента </a:t>
            </a:r>
            <a:r>
              <a:rPr lang="ru-RU" dirty="0"/>
              <a:t>Алимова Исмаила </a:t>
            </a:r>
            <a:r>
              <a:rPr lang="ru-RU" dirty="0" err="1"/>
              <a:t>Рифатовича</a:t>
            </a:r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xmlns="" id="{00F784FB-6C6F-A1CC-D79E-0E4B6B59F6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122864-3AA6-4297-8698-F1729B8C224A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24073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A21C8C3E-8A13-8583-50E5-43E8ACDC6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Актуальность темы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48F2CAC8-BB4B-3FFE-8B16-3533DF2F9B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 algn="just">
              <a:buNone/>
            </a:pPr>
            <a:r>
              <a:rPr lang="ru-RU" dirty="0">
                <a:ea typeface="Verdana" panose="020B0604030504040204" pitchFamily="34" charset="0"/>
                <a:cs typeface="Arial" panose="020B0604020202020204" pitchFamily="34" charset="0"/>
              </a:rPr>
              <a:t>О</a:t>
            </a:r>
            <a:r>
              <a:rPr lang="ru-RU" dirty="0" smtClean="0">
                <a:cs typeface="Arial" panose="020B0604020202020204" pitchFamily="34" charset="0"/>
              </a:rPr>
              <a:t>стаётся актуальной проблема </a:t>
            </a:r>
            <a:r>
              <a:rPr lang="ru-RU" dirty="0">
                <a:cs typeface="Arial" panose="020B0604020202020204" pitchFamily="34" charset="0"/>
              </a:rPr>
              <a:t>предупреждения </a:t>
            </a:r>
            <a:r>
              <a:rPr lang="ru-RU" dirty="0" err="1">
                <a:cs typeface="Arial" panose="020B0604020202020204" pitchFamily="34" charset="0"/>
              </a:rPr>
              <a:t>деградационных</a:t>
            </a:r>
            <a:r>
              <a:rPr lang="ru-RU" dirty="0">
                <a:cs typeface="Arial" panose="020B0604020202020204" pitchFamily="34" charset="0"/>
              </a:rPr>
              <a:t> отказов, наблюдаемых при отработке ресурса электротехнического объекта. Сущность предлагаемого подхода сводится к слежению за состоянием объектов и к своевременному изъятию из эксплуатации объектов, </a:t>
            </a:r>
            <a:r>
              <a:rPr lang="ru-RU" dirty="0" smtClean="0">
                <a:cs typeface="Arial" panose="020B0604020202020204" pitchFamily="34" charset="0"/>
              </a:rPr>
              <a:t>приближающихся </a:t>
            </a:r>
            <a:r>
              <a:rPr lang="ru-RU" dirty="0">
                <a:cs typeface="Arial" panose="020B0604020202020204" pitchFamily="34" charset="0"/>
              </a:rPr>
              <a:t>к отказу. </a:t>
            </a:r>
            <a:endParaRPr lang="ru-RU" dirty="0" smtClean="0">
              <a:cs typeface="Arial" panose="020B0604020202020204" pitchFamily="34" charset="0"/>
            </a:endParaRPr>
          </a:p>
          <a:p>
            <a:pPr marL="0" indent="0" algn="just">
              <a:buNone/>
            </a:pPr>
            <a:r>
              <a:rPr lang="ru-RU" dirty="0" smtClean="0">
                <a:cs typeface="Arial" panose="020B0604020202020204" pitchFamily="34" charset="0"/>
              </a:rPr>
              <a:t>Предотвращается </a:t>
            </a:r>
            <a:r>
              <a:rPr lang="ru-RU" dirty="0">
                <a:cs typeface="Arial" panose="020B0604020202020204" pitchFamily="34" charset="0"/>
              </a:rPr>
              <a:t>также преждевременный вывод из эксплуатации ещё годных электротехнических </a:t>
            </a:r>
            <a:r>
              <a:rPr lang="ru-RU" dirty="0" smtClean="0">
                <a:cs typeface="Arial" panose="020B0604020202020204" pitchFamily="34" charset="0"/>
              </a:rPr>
              <a:t>объектов. Идентификатором </a:t>
            </a:r>
            <a:r>
              <a:rPr lang="ru-RU" dirty="0">
                <a:cs typeface="Arial" panose="020B0604020202020204" pitchFamily="34" charset="0"/>
              </a:rPr>
              <a:t>предупреждения отказов </a:t>
            </a:r>
            <a:r>
              <a:rPr lang="ru-RU" dirty="0" smtClean="0">
                <a:cs typeface="Arial" panose="020B0604020202020204" pitchFamily="34" charset="0"/>
              </a:rPr>
              <a:t>рассматриваемых </a:t>
            </a:r>
            <a:r>
              <a:rPr lang="ru-RU" dirty="0">
                <a:cs typeface="Arial" panose="020B0604020202020204" pitchFamily="34" charset="0"/>
              </a:rPr>
              <a:t>объектов является дрейф показателей их </a:t>
            </a:r>
            <a:r>
              <a:rPr lang="ru-RU" dirty="0" smtClean="0">
                <a:cs typeface="Arial" panose="020B0604020202020204" pitchFamily="34" charset="0"/>
              </a:rPr>
              <a:t>состояния </a:t>
            </a:r>
            <a:r>
              <a:rPr lang="ru-RU" dirty="0">
                <a:cs typeface="Arial" panose="020B0604020202020204" pitchFamily="34" charset="0"/>
              </a:rPr>
              <a:t>в пределах установленного для них допуска. Отслеживая изменения этих </a:t>
            </a:r>
            <a:r>
              <a:rPr lang="ru-RU" dirty="0" smtClean="0">
                <a:cs typeface="Arial" panose="020B0604020202020204" pitchFamily="34" charset="0"/>
              </a:rPr>
              <a:t>показателей, </a:t>
            </a:r>
            <a:r>
              <a:rPr lang="ru-RU" dirty="0">
                <a:cs typeface="Arial" panose="020B0604020202020204" pitchFamily="34" charset="0"/>
              </a:rPr>
              <a:t>можно провести оперативную диагностику состояния </a:t>
            </a:r>
            <a:r>
              <a:rPr lang="ru-RU" dirty="0" smtClean="0">
                <a:cs typeface="Arial" panose="020B0604020202020204" pitchFamily="34" charset="0"/>
              </a:rPr>
              <a:t>объекта.</a:t>
            </a:r>
            <a:endParaRPr lang="ru-RU" dirty="0">
              <a:cs typeface="Arial" panose="020B0604020202020204" pitchFamily="34" charset="0"/>
            </a:endParaRP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xmlns="" id="{C6AED8D8-59C6-F33C-2229-C65B0C814A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 smtClean="0"/>
              <a:t>ВКР (б) </a:t>
            </a:r>
            <a:r>
              <a:rPr lang="ru-RU" dirty="0"/>
              <a:t>студента </a:t>
            </a:r>
            <a:r>
              <a:rPr lang="ru-RU" dirty="0" smtClean="0"/>
              <a:t>Алимова </a:t>
            </a:r>
            <a:r>
              <a:rPr lang="ru-RU" dirty="0"/>
              <a:t>Исмаила </a:t>
            </a:r>
            <a:r>
              <a:rPr lang="ru-RU" dirty="0" err="1" smtClean="0"/>
              <a:t>Рифатовича</a:t>
            </a:r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xmlns="" id="{D5F58BB2-7F3D-3816-B911-66F9230975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122864-3AA6-4297-8698-F1729B8C224A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82739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DF7C74A9-0176-F8D9-1D77-F2AFD00287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942011"/>
            <a:ext cx="10691949" cy="2185852"/>
          </a:xfrm>
        </p:spPr>
        <p:txBody>
          <a:bodyPr>
            <a:normAutofit/>
          </a:bodyPr>
          <a:lstStyle/>
          <a:p>
            <a:pPr algn="ctr"/>
            <a:r>
              <a:rPr lang="ru-RU" sz="6000" dirty="0" smtClean="0"/>
              <a:t>Спасибо за внимание!</a:t>
            </a:r>
            <a:endParaRPr lang="ru-RU" sz="6000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xmlns="" id="{3725F63F-54D2-1647-B4D2-332B351398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ВКР (б) </a:t>
            </a:r>
            <a:r>
              <a:rPr lang="ru-RU" dirty="0" smtClean="0"/>
              <a:t>студента </a:t>
            </a:r>
            <a:r>
              <a:rPr lang="ru-RU" dirty="0"/>
              <a:t>Алимова Исмаила </a:t>
            </a:r>
            <a:r>
              <a:rPr lang="ru-RU" dirty="0" err="1"/>
              <a:t>Рифатовича</a:t>
            </a:r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xmlns="" id="{00F784FB-6C6F-A1CC-D79E-0E4B6B59F6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122864-3AA6-4297-8698-F1729B8C224A}" type="slidenum">
              <a:rPr lang="ru-RU" smtClean="0"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72333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485481CD-4F2C-E0FB-1E82-972ABE52D4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Цель и задача работы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5B9069B9-C69E-9AE5-0D0E-65A9DBA3AF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2468"/>
            <a:ext cx="10515600" cy="4644496"/>
          </a:xfrm>
        </p:spPr>
        <p:txBody>
          <a:bodyPr>
            <a:normAutofit fontScale="85000" lnSpcReduction="20000"/>
          </a:bodyPr>
          <a:lstStyle/>
          <a:p>
            <a:pPr marL="0" indent="0" algn="just">
              <a:buNone/>
            </a:pPr>
            <a:r>
              <a:rPr lang="ru-RU" sz="3100" dirty="0" smtClean="0">
                <a:latin typeface="Arial Black" panose="020B0A04020102020204" pitchFamily="34" charset="0"/>
              </a:rPr>
              <a:t>Цель:</a:t>
            </a:r>
            <a:r>
              <a:rPr lang="ru-RU" dirty="0" smtClean="0"/>
              <a:t> </a:t>
            </a:r>
            <a:r>
              <a:rPr lang="ru-RU" sz="3100" dirty="0" smtClean="0"/>
              <a:t>Разработка приложения, предназначенного </a:t>
            </a:r>
            <a:r>
              <a:rPr lang="ru-RU" sz="3100" dirty="0"/>
              <a:t>для анализа технического состояния электропреобразователей и раннего предупреждения отказов их функционирования, вызванных деградационными </a:t>
            </a:r>
            <a:r>
              <a:rPr lang="ru-RU" sz="3100" dirty="0" smtClean="0"/>
              <a:t>процессами.</a:t>
            </a:r>
          </a:p>
          <a:p>
            <a:pPr marL="0" indent="0" algn="just">
              <a:buNone/>
            </a:pPr>
            <a:r>
              <a:rPr lang="ru-RU" sz="3100" dirty="0" smtClean="0">
                <a:latin typeface="Arial Black" panose="020B0A04020102020204" pitchFamily="34" charset="0"/>
              </a:rPr>
              <a:t>Задачи:</a:t>
            </a:r>
          </a:p>
          <a:p>
            <a:pPr algn="just"/>
            <a:r>
              <a:rPr lang="ru-RU" sz="3000" dirty="0" smtClean="0">
                <a:ea typeface="Verdana" panose="020B0604030504040204" pitchFamily="34" charset="0"/>
              </a:rPr>
              <a:t>Разработать алгоритм краткосрочного пошагового прогнозирования состояния объектов с коррекцией результатов по каждому шагу, и установления допустимого предела функционирования объектов.</a:t>
            </a:r>
          </a:p>
          <a:p>
            <a:pPr algn="just"/>
            <a:r>
              <a:rPr lang="ru-RU" sz="3000" dirty="0" smtClean="0">
                <a:ea typeface="Verdana" panose="020B0604030504040204" pitchFamily="34" charset="0"/>
              </a:rPr>
              <a:t>Аппроксимировать  </a:t>
            </a:r>
            <a:r>
              <a:rPr lang="ru-RU" sz="3000" dirty="0">
                <a:ea typeface="Verdana" panose="020B0604030504040204" pitchFamily="34" charset="0"/>
              </a:rPr>
              <a:t>процессы  деградации условного характеристического параметра состояния технического объекта с помощью степенных    полиномов  на начальной стадии  </a:t>
            </a:r>
            <a:r>
              <a:rPr lang="ru-RU" sz="3000" dirty="0" err="1">
                <a:ea typeface="Verdana" panose="020B0604030504040204" pitchFamily="34" charset="0"/>
              </a:rPr>
              <a:t>деградационных</a:t>
            </a:r>
            <a:r>
              <a:rPr lang="ru-RU" sz="3000" dirty="0">
                <a:ea typeface="Verdana" panose="020B0604030504040204" pitchFamily="34" charset="0"/>
              </a:rPr>
              <a:t> процессов.</a:t>
            </a:r>
            <a:endParaRPr lang="ru-RU" sz="3000" dirty="0" smtClean="0">
              <a:ea typeface="Verdana" panose="020B0604030504040204" pitchFamily="34" charset="0"/>
            </a:endParaRPr>
          </a:p>
          <a:p>
            <a:pPr algn="just"/>
            <a:r>
              <a:rPr lang="ru-RU" sz="3000" dirty="0" smtClean="0">
                <a:ea typeface="Verdana" panose="020B0604030504040204" pitchFamily="34" charset="0"/>
              </a:rPr>
              <a:t>Применить  дробно-рациональные  </a:t>
            </a:r>
            <a:r>
              <a:rPr lang="ru-RU" sz="3000" dirty="0">
                <a:ea typeface="Verdana" panose="020B0604030504040204" pitchFamily="34" charset="0"/>
              </a:rPr>
              <a:t>функции, обладающие соответствующей крутизной на позднем  этапе лавинного роста характеристического </a:t>
            </a:r>
            <a:r>
              <a:rPr lang="ru-RU" sz="3000" dirty="0" smtClean="0">
                <a:ea typeface="Verdana" panose="020B0604030504040204" pitchFamily="34" charset="0"/>
              </a:rPr>
              <a:t>параметра.</a:t>
            </a:r>
          </a:p>
          <a:p>
            <a:pPr algn="just"/>
            <a:r>
              <a:rPr lang="ru-RU" sz="3000" dirty="0">
                <a:ea typeface="Verdana" panose="020B0604030504040204" pitchFamily="34" charset="0"/>
              </a:rPr>
              <a:t>Разработать </a:t>
            </a:r>
            <a:r>
              <a:rPr lang="ru-RU" sz="3000" dirty="0" smtClean="0">
                <a:ea typeface="Verdana" panose="020B0604030504040204" pitchFamily="34" charset="0"/>
              </a:rPr>
              <a:t>программное приложение</a:t>
            </a:r>
            <a:r>
              <a:rPr lang="ru-RU" sz="3000" dirty="0">
                <a:ea typeface="Verdana" panose="020B0604030504040204" pitchFamily="34" charset="0"/>
              </a:rPr>
              <a:t>, </a:t>
            </a:r>
            <a:r>
              <a:rPr lang="ru-RU" sz="3000" dirty="0" smtClean="0">
                <a:ea typeface="Verdana" panose="020B0604030504040204" pitchFamily="34" charset="0"/>
              </a:rPr>
              <a:t>использую современные технологии программирования для реализации перечисленных алгоритмов.</a:t>
            </a:r>
            <a:endParaRPr lang="ru-RU" sz="3000" dirty="0">
              <a:ea typeface="Verdana" panose="020B0604030504040204" pitchFamily="34" charset="0"/>
            </a:endParaRP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xmlns="" id="{DED69AFD-303B-5D3B-B661-59FB55042B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ВКР (б) студента </a:t>
            </a:r>
            <a:r>
              <a:rPr lang="ru-RU" dirty="0" smtClean="0"/>
              <a:t>Алимова </a:t>
            </a:r>
            <a:r>
              <a:rPr lang="ru-RU" dirty="0"/>
              <a:t>Исмаила </a:t>
            </a:r>
            <a:r>
              <a:rPr lang="ru-RU" dirty="0" err="1"/>
              <a:t>Рифатовича</a:t>
            </a:r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xmlns="" id="{DF235E21-377E-C489-A127-2D430D3CE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122864-3AA6-4297-8698-F1729B8C224A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96424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D64F7F12-B14B-B69E-43A9-B480E536A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188338" cy="1325563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Моделирование процессов слежения за изменениями условного показателя состояния объекта</a:t>
            </a:r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xmlns="" id="{D4FCFD01-D2D0-C9AA-D076-676DA06E0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ВКР (б) </a:t>
            </a:r>
            <a:r>
              <a:rPr lang="ru-RU" dirty="0" smtClean="0"/>
              <a:t>студента </a:t>
            </a:r>
            <a:r>
              <a:rPr lang="ru-RU" dirty="0"/>
              <a:t>Алимова Исмаила </a:t>
            </a:r>
            <a:r>
              <a:rPr lang="ru-RU" dirty="0" err="1"/>
              <a:t>Рифатовича</a:t>
            </a:r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xmlns="" id="{BF79899E-8C96-698E-1AD0-277FD82608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122864-3AA6-4297-8698-F1729B8C224A}" type="slidenum">
              <a:rPr lang="ru-RU" smtClean="0"/>
              <a:t>4</a:t>
            </a:fld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5719" y="1566711"/>
            <a:ext cx="8779835" cy="4572832"/>
          </a:xfrm>
          <a:prstGeom prst="rect">
            <a:avLst/>
          </a:prstGeom>
        </p:spPr>
      </p:pic>
      <p:sp useBgFill="1">
        <p:nvSpPr>
          <p:cNvPr id="6" name="TextBox 5"/>
          <p:cNvSpPr txBox="1"/>
          <p:nvPr/>
        </p:nvSpPr>
        <p:spPr>
          <a:xfrm>
            <a:off x="6420493" y="3720723"/>
            <a:ext cx="1512224" cy="52322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ru-RU" sz="1400" dirty="0" smtClean="0"/>
              <a:t>Лавинообразный процесс</a:t>
            </a:r>
            <a:endParaRPr lang="ru-RU" sz="1400" dirty="0"/>
          </a:p>
        </p:txBody>
      </p:sp>
      <p:sp useBgFill="1">
        <p:nvSpPr>
          <p:cNvPr id="7" name="TextBox 6"/>
          <p:cNvSpPr txBox="1"/>
          <p:nvPr/>
        </p:nvSpPr>
        <p:spPr>
          <a:xfrm>
            <a:off x="3307177" y="3114378"/>
            <a:ext cx="1312324" cy="52322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ru-RU" sz="1400" dirty="0" smtClean="0"/>
              <a:t>Стационарный процесс</a:t>
            </a:r>
            <a:endParaRPr lang="ru-RU" sz="1400" dirty="0"/>
          </a:p>
        </p:txBody>
      </p:sp>
    </p:spTree>
    <p:extLst>
      <p:ext uri="{BB962C8B-B14F-4D97-AF65-F5344CB8AC3E}">
        <p14:creationId xmlns:p14="http://schemas.microsoft.com/office/powerpoint/2010/main" val="594002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4F3BE5DC-3BDE-8520-3FEA-015702F62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Моделирование процессов слежения за изменениями условного показателя состояния объекта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2C2993DB-48FB-CD14-F72E-1A3B8CDBC2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ru-RU" dirty="0"/>
              <a:t>Для 1-го </a:t>
            </a:r>
            <a:r>
              <a:rPr lang="ru-RU" dirty="0" smtClean="0"/>
              <a:t>этапа стабильного штатного функционирования объекта проводится </a:t>
            </a:r>
            <a:r>
              <a:rPr lang="ru-RU" dirty="0"/>
              <a:t>регистрация результатов измерения </a:t>
            </a:r>
            <a:r>
              <a:rPr lang="ru-RU" dirty="0" smtClean="0"/>
              <a:t>с постоянным шагом с помощью алгоритма </a:t>
            </a:r>
            <a:r>
              <a:rPr lang="ru-RU" dirty="0"/>
              <a:t>полиномиальной аппроксимации отслеживания изменения </a:t>
            </a:r>
            <a:r>
              <a:rPr lang="ru-RU" dirty="0" smtClean="0"/>
              <a:t>условного характеристического параметра состояния </a:t>
            </a:r>
            <a:r>
              <a:rPr lang="ru-RU" dirty="0"/>
              <a:t>объекта. </a:t>
            </a:r>
            <a:r>
              <a:rPr lang="ru-RU" dirty="0" smtClean="0"/>
              <a:t>Во 2-м этапе лавинного изменения условного параметра необходим </a:t>
            </a:r>
            <a:r>
              <a:rPr lang="ru-RU" dirty="0"/>
              <a:t>переход к алгоритму </a:t>
            </a:r>
            <a:r>
              <a:rPr lang="ru-RU" dirty="0" smtClean="0"/>
              <a:t>краткосрочного пошагового </a:t>
            </a:r>
            <a:r>
              <a:rPr lang="ru-RU" dirty="0"/>
              <a:t>прогнозирования </a:t>
            </a:r>
            <a:r>
              <a:rPr lang="ru-RU" dirty="0" smtClean="0"/>
              <a:t>с </a:t>
            </a:r>
            <a:r>
              <a:rPr lang="ru-RU" dirty="0"/>
              <a:t>коррекцией результатов по каждому шагу. В данном случае, прогнозирование состояния на перспективу, отвечающую очередному </a:t>
            </a:r>
            <a:r>
              <a:rPr lang="ru-RU" dirty="0" smtClean="0"/>
              <a:t>шагу, </a:t>
            </a:r>
            <a:r>
              <a:rPr lang="ru-RU" dirty="0"/>
              <a:t>позволяет принять решение о возможности продолжения </a:t>
            </a:r>
            <a:r>
              <a:rPr lang="ru-RU" dirty="0" smtClean="0"/>
              <a:t>работы </a:t>
            </a:r>
            <a:r>
              <a:rPr lang="ru-RU" dirty="0"/>
              <a:t>объекта или его </a:t>
            </a:r>
            <a:r>
              <a:rPr lang="ru-RU" dirty="0" smtClean="0"/>
              <a:t>изъятия </a:t>
            </a:r>
            <a:r>
              <a:rPr lang="ru-RU" dirty="0"/>
              <a:t>из эксплуатации. 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xmlns="" id="{047C62F1-D100-E20B-F3ED-341D9B319C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ВКР (б) студента </a:t>
            </a:r>
            <a:r>
              <a:rPr lang="ru-RU" dirty="0" smtClean="0"/>
              <a:t>Алимова </a:t>
            </a:r>
            <a:r>
              <a:rPr lang="ru-RU" dirty="0"/>
              <a:t>Исмаила </a:t>
            </a:r>
            <a:r>
              <a:rPr lang="ru-RU" dirty="0" err="1"/>
              <a:t>Рифатовича</a:t>
            </a:r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xmlns="" id="{EA81486F-444F-2639-3C90-49599497A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122864-3AA6-4297-8698-F1729B8C224A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89484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602238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ru-RU" dirty="0"/>
              <a:t>Применение полинома для исследования </a:t>
            </a:r>
            <a:r>
              <a:rPr lang="ru-RU" dirty="0" err="1"/>
              <a:t>деградационных</a:t>
            </a:r>
            <a:r>
              <a:rPr lang="ru-RU" dirty="0"/>
              <a:t> процессов стационарного типа</a:t>
            </a:r>
            <a:br>
              <a:rPr lang="ru-RU" dirty="0"/>
            </a:b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ВКР (б) студента Алимова Исмаила </a:t>
            </a:r>
            <a:r>
              <a:rPr lang="ru-RU" dirty="0" err="1"/>
              <a:t>Рифатовича</a:t>
            </a:r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151D6-1CE6-4546-836D-2A836D7A7EF2}" type="slidenum">
              <a:rPr lang="ru-RU" smtClean="0"/>
              <a:pPr/>
              <a:t>6</a:t>
            </a:fld>
            <a:endParaRPr lang="ru-RU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838200" y="1725894"/>
            <a:ext cx="1067248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prstClr val="black"/>
                </a:solidFill>
                <a:latin typeface="Arial Narrow" panose="020B0606020202030204" pitchFamily="34" charset="0"/>
              </a:rPr>
              <a:t>Аппроксимирующая </a:t>
            </a:r>
            <a:r>
              <a:rPr lang="ru-RU" sz="2800" dirty="0" smtClean="0">
                <a:solidFill>
                  <a:prstClr val="black"/>
                </a:solidFill>
                <a:latin typeface="Arial Narrow" panose="020B0606020202030204" pitchFamily="34" charset="0"/>
              </a:rPr>
              <a:t>функция для штатного функционирования объекта:</a:t>
            </a:r>
            <a:endParaRPr lang="ru-RU" sz="2800" dirty="0">
              <a:solidFill>
                <a:prstClr val="black"/>
              </a:solidFill>
              <a:latin typeface="Arial Narrow" panose="020B0606020202030204" pitchFamily="34" charset="0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3700093" y="2274144"/>
            <a:ext cx="47918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65760" lvl="0" indent="-256032" algn="ctr">
              <a:spcBef>
                <a:spcPts val="300"/>
              </a:spcBef>
              <a:buClr>
                <a:srgbClr val="A04DA3"/>
              </a:buClr>
            </a:pPr>
            <a:r>
              <a:rPr lang="ru-RU" sz="2800" dirty="0">
                <a:solidFill>
                  <a:prstClr val="black"/>
                </a:solidFill>
                <a:latin typeface="Arial Narrow" panose="020B0606020202030204" pitchFamily="34" charset="0"/>
              </a:rPr>
              <a:t>P</a:t>
            </a:r>
            <a:r>
              <a:rPr lang="en-US" sz="2800" baseline="-25000" dirty="0">
                <a:solidFill>
                  <a:prstClr val="black"/>
                </a:solidFill>
                <a:latin typeface="Arial Narrow" panose="020B0606020202030204" pitchFamily="34" charset="0"/>
              </a:rPr>
              <a:t>m</a:t>
            </a:r>
            <a:r>
              <a:rPr lang="ru-RU" sz="2800" dirty="0">
                <a:solidFill>
                  <a:prstClr val="black"/>
                </a:solidFill>
                <a:latin typeface="Arial Narrow" panose="020B0606020202030204" pitchFamily="34" charset="0"/>
              </a:rPr>
              <a:t>(x)=а</a:t>
            </a:r>
            <a:r>
              <a:rPr lang="ru-RU" sz="2800" baseline="-25000" dirty="0">
                <a:solidFill>
                  <a:prstClr val="black"/>
                </a:solidFill>
                <a:latin typeface="Arial Narrow" panose="020B0606020202030204" pitchFamily="34" charset="0"/>
              </a:rPr>
              <a:t>0</a:t>
            </a:r>
            <a:r>
              <a:rPr lang="ru-RU" sz="2800" dirty="0">
                <a:solidFill>
                  <a:prstClr val="black"/>
                </a:solidFill>
                <a:latin typeface="Arial Narrow" panose="020B0606020202030204" pitchFamily="34" charset="0"/>
              </a:rPr>
              <a:t>+а</a:t>
            </a:r>
            <a:r>
              <a:rPr lang="ru-RU" sz="2800" baseline="-25000" dirty="0">
                <a:solidFill>
                  <a:prstClr val="black"/>
                </a:solidFill>
                <a:latin typeface="Arial Narrow" panose="020B0606020202030204" pitchFamily="34" charset="0"/>
              </a:rPr>
              <a:t>1</a:t>
            </a:r>
            <a:r>
              <a:rPr lang="ru-RU" sz="2800" dirty="0">
                <a:solidFill>
                  <a:prstClr val="black"/>
                </a:solidFill>
                <a:latin typeface="Arial Narrow" panose="020B0606020202030204" pitchFamily="34" charset="0"/>
              </a:rPr>
              <a:t>х+а</a:t>
            </a:r>
            <a:r>
              <a:rPr lang="ru-RU" sz="2800" baseline="-25000" dirty="0">
                <a:solidFill>
                  <a:prstClr val="black"/>
                </a:solidFill>
                <a:latin typeface="Arial Narrow" panose="020B0606020202030204" pitchFamily="34" charset="0"/>
              </a:rPr>
              <a:t>2</a:t>
            </a:r>
            <a:r>
              <a:rPr lang="ru-RU" sz="2800" dirty="0">
                <a:solidFill>
                  <a:prstClr val="black"/>
                </a:solidFill>
                <a:latin typeface="Arial Narrow" panose="020B0606020202030204" pitchFamily="34" charset="0"/>
              </a:rPr>
              <a:t>х</a:t>
            </a:r>
            <a:r>
              <a:rPr lang="ru-RU" sz="2800" baseline="-25000" dirty="0">
                <a:solidFill>
                  <a:prstClr val="black"/>
                </a:solidFill>
                <a:latin typeface="Arial Narrow" panose="020B0606020202030204" pitchFamily="34" charset="0"/>
              </a:rPr>
              <a:t>2</a:t>
            </a:r>
            <a:r>
              <a:rPr lang="ru-RU" sz="2800" dirty="0">
                <a:solidFill>
                  <a:prstClr val="black"/>
                </a:solidFill>
                <a:latin typeface="Arial Narrow" panose="020B0606020202030204" pitchFamily="34" charset="0"/>
              </a:rPr>
              <a:t>+…+</a:t>
            </a:r>
            <a:r>
              <a:rPr lang="ru-RU" sz="2800" dirty="0" err="1" smtClean="0">
                <a:solidFill>
                  <a:prstClr val="black"/>
                </a:solidFill>
                <a:latin typeface="Arial Narrow" panose="020B0606020202030204" pitchFamily="34" charset="0"/>
              </a:rPr>
              <a:t>а</a:t>
            </a:r>
            <a:r>
              <a:rPr lang="ru-RU" sz="2800" baseline="-25000" dirty="0" err="1" smtClean="0">
                <a:solidFill>
                  <a:prstClr val="black"/>
                </a:solidFill>
                <a:latin typeface="Arial Narrow" panose="020B0606020202030204" pitchFamily="34" charset="0"/>
              </a:rPr>
              <a:t>m</a:t>
            </a:r>
            <a:r>
              <a:rPr lang="ru-RU" sz="2800" dirty="0" err="1" smtClean="0">
                <a:solidFill>
                  <a:prstClr val="black"/>
                </a:solidFill>
                <a:latin typeface="Arial Narrow" panose="020B0606020202030204" pitchFamily="34" charset="0"/>
              </a:rPr>
              <a:t>x</a:t>
            </a:r>
            <a:r>
              <a:rPr lang="ru-RU" sz="2800" baseline="-25000" dirty="0" err="1" smtClean="0">
                <a:solidFill>
                  <a:prstClr val="black"/>
                </a:solidFill>
                <a:latin typeface="Arial Narrow" panose="020B0606020202030204" pitchFamily="34" charset="0"/>
              </a:rPr>
              <a:t>m</a:t>
            </a:r>
            <a:r>
              <a:rPr lang="ru-RU" sz="2800" dirty="0" smtClean="0">
                <a:solidFill>
                  <a:prstClr val="black"/>
                </a:solidFill>
                <a:latin typeface="Arial Narrow" panose="020B0606020202030204" pitchFamily="34" charset="0"/>
              </a:rPr>
              <a:t> </a:t>
            </a:r>
            <a:endParaRPr lang="ru-RU" sz="2800" dirty="0">
              <a:solidFill>
                <a:prstClr val="black"/>
              </a:solidFill>
              <a:latin typeface="Arial Narrow" panose="020B0606020202030204" pitchFamily="34" charset="0"/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838200" y="2836980"/>
            <a:ext cx="11119338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ru-RU" sz="2800" dirty="0">
                <a:solidFill>
                  <a:prstClr val="black"/>
                </a:solidFill>
                <a:latin typeface="Arial Narrow" panose="020B0606020202030204" pitchFamily="34" charset="0"/>
                <a:ea typeface="Times New Roman" pitchFamily="18" charset="0"/>
                <a:cs typeface="Times New Roman" pitchFamily="18" charset="0"/>
              </a:rPr>
              <a:t>Согласно МНК наилучшие значения параметров </a:t>
            </a:r>
            <a:r>
              <a:rPr lang="en-US" sz="2800" b="1" dirty="0" err="1" smtClean="0">
                <a:solidFill>
                  <a:prstClr val="black"/>
                </a:solidFill>
                <a:latin typeface="Arial Narrow" panose="020B0606020202030204" pitchFamily="34" charset="0"/>
                <a:ea typeface="Times New Roman" pitchFamily="18" charset="0"/>
                <a:cs typeface="Times New Roman" pitchFamily="18" charset="0"/>
              </a:rPr>
              <a:t>a</a:t>
            </a:r>
            <a:r>
              <a:rPr lang="en-US" sz="2800" b="1" dirty="0" err="1">
                <a:solidFill>
                  <a:prstClr val="black"/>
                </a:solidFill>
                <a:latin typeface="Arial Narrow" panose="020B0606020202030204" pitchFamily="34" charset="0"/>
                <a:ea typeface="Times New Roman" pitchFamily="18" charset="0"/>
                <a:cs typeface="Times New Roman" pitchFamily="18" charset="0"/>
              </a:rPr>
              <a:t>i</a:t>
            </a:r>
            <a:r>
              <a:rPr lang="ru-RU" sz="2800" dirty="0" smtClean="0">
                <a:solidFill>
                  <a:prstClr val="black"/>
                </a:solidFill>
                <a:latin typeface="Arial Narrow" panose="020B0606020202030204" pitchFamily="34" charset="0"/>
                <a:ea typeface="Times New Roman" pitchFamily="18" charset="0"/>
                <a:cs typeface="Times New Roman" pitchFamily="18" charset="0"/>
              </a:rPr>
              <a:t> являются </a:t>
            </a:r>
            <a:r>
              <a:rPr lang="ru-RU" sz="2800" dirty="0">
                <a:solidFill>
                  <a:prstClr val="black"/>
                </a:solidFill>
                <a:latin typeface="Arial Narrow" panose="020B0606020202030204" pitchFamily="34" charset="0"/>
                <a:ea typeface="Times New Roman" pitchFamily="18" charset="0"/>
                <a:cs typeface="Times New Roman" pitchFamily="18" charset="0"/>
              </a:rPr>
              <a:t>те, для которых сумма квадратов отклонений экспериментальной зависимости, </a:t>
            </a:r>
            <a:r>
              <a:rPr lang="ru-RU" sz="2800" dirty="0" smtClean="0">
                <a:solidFill>
                  <a:prstClr val="black"/>
                </a:solidFill>
                <a:latin typeface="Arial Narrow" panose="020B0606020202030204" pitchFamily="34" charset="0"/>
                <a:ea typeface="Times New Roman" pitchFamily="18" charset="0"/>
                <a:cs typeface="Times New Roman" pitchFamily="18" charset="0"/>
              </a:rPr>
              <a:t>заданной </a:t>
            </a:r>
            <a:r>
              <a:rPr lang="ru-RU" sz="2800" dirty="0">
                <a:solidFill>
                  <a:prstClr val="black"/>
                </a:solidFill>
                <a:latin typeface="Arial Narrow" panose="020B0606020202030204" pitchFamily="34" charset="0"/>
                <a:ea typeface="Times New Roman" pitchFamily="18" charset="0"/>
                <a:cs typeface="Times New Roman" pitchFamily="18" charset="0"/>
              </a:rPr>
              <a:t>таблично, </a:t>
            </a:r>
            <a:r>
              <a:rPr lang="ru-RU" sz="2800" dirty="0" smtClean="0">
                <a:solidFill>
                  <a:prstClr val="black"/>
                </a:solidFill>
                <a:latin typeface="Arial Narrow" panose="020B0606020202030204" pitchFamily="34" charset="0"/>
                <a:ea typeface="Times New Roman" pitchFamily="18" charset="0"/>
                <a:cs typeface="Times New Roman" pitchFamily="18" charset="0"/>
              </a:rPr>
              <a:t>от аппроксимирующей </a:t>
            </a:r>
            <a:r>
              <a:rPr lang="ru-RU" sz="2800" dirty="0">
                <a:solidFill>
                  <a:prstClr val="black"/>
                </a:solidFill>
                <a:latin typeface="Arial Narrow" panose="020B0606020202030204" pitchFamily="34" charset="0"/>
                <a:ea typeface="Times New Roman" pitchFamily="18" charset="0"/>
                <a:cs typeface="Times New Roman" pitchFamily="18" charset="0"/>
              </a:rPr>
              <a:t>зависимости </a:t>
            </a:r>
            <a:r>
              <a:rPr lang="ru-RU" sz="2800" dirty="0" smtClean="0">
                <a:solidFill>
                  <a:prstClr val="black"/>
                </a:solidFill>
                <a:latin typeface="Arial Narrow" panose="020B0606020202030204" pitchFamily="34" charset="0"/>
                <a:ea typeface="Times New Roman" pitchFamily="18" charset="0"/>
                <a:cs typeface="Times New Roman" pitchFamily="18" charset="0"/>
              </a:rPr>
              <a:t>минимальна:</a:t>
            </a:r>
            <a:endParaRPr lang="ru-RU" sz="2800" dirty="0">
              <a:solidFill>
                <a:prstClr val="black"/>
              </a:solidFill>
              <a:latin typeface="Arial Narrow" panose="020B0606020202030204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ямоугольник 13"/>
              <p:cNvSpPr/>
              <p:nvPr/>
            </p:nvSpPr>
            <p:spPr>
              <a:xfrm>
                <a:off x="2552771" y="4261591"/>
                <a:ext cx="7394486" cy="52501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65760" lvl="0" indent="-256032" algn="ctr">
                  <a:spcBef>
                    <a:spcPts val="300"/>
                  </a:spcBef>
                  <a:buClr>
                    <a:srgbClr val="A04DA3"/>
                  </a:buClr>
                </a:pP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pt-BR" sz="28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8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pt-BR" sz="28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8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pt-BR" sz="28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n-US" sz="28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[</m:t>
                        </m:r>
                      </m:e>
                    </m:nary>
                  </m:oMath>
                </a14:m>
                <a:r>
                  <a:rPr lang="en-US" sz="2800" dirty="0" err="1" smtClean="0">
                    <a:solidFill>
                      <a:prstClr val="black"/>
                    </a:solidFill>
                    <a:latin typeface="Arial Narrow" panose="020B0606020202030204" pitchFamily="34" charset="0"/>
                  </a:rPr>
                  <a:t>y</a:t>
                </a:r>
                <a:r>
                  <a:rPr lang="en-US" sz="2800" baseline="-25000" dirty="0" err="1" smtClean="0">
                    <a:solidFill>
                      <a:prstClr val="black"/>
                    </a:solidFill>
                    <a:latin typeface="Arial Narrow" panose="020B0606020202030204" pitchFamily="34" charset="0"/>
                  </a:rPr>
                  <a:t>i</a:t>
                </a:r>
                <a:r>
                  <a:rPr lang="en-US" sz="2800" dirty="0" smtClean="0">
                    <a:solidFill>
                      <a:prstClr val="black"/>
                    </a:solidFill>
                    <a:latin typeface="Arial Narrow" panose="020B0606020202030204" pitchFamily="34" charset="0"/>
                  </a:rPr>
                  <a:t>-f(x</a:t>
                </a:r>
                <a:r>
                  <a:rPr lang="en-US" sz="2800" baseline="-25000" dirty="0" smtClean="0">
                    <a:solidFill>
                      <a:prstClr val="black"/>
                    </a:solidFill>
                    <a:latin typeface="Arial Narrow" panose="020B0606020202030204" pitchFamily="34" charset="0"/>
                  </a:rPr>
                  <a:t>i</a:t>
                </a:r>
                <a:r>
                  <a:rPr lang="ru-RU" sz="2800" baseline="-25000" dirty="0" smtClean="0">
                    <a:solidFill>
                      <a:prstClr val="black"/>
                    </a:solidFill>
                    <a:latin typeface="Arial Narrow" panose="020B0606020202030204" pitchFamily="34" charset="0"/>
                  </a:rPr>
                  <a:t> </a:t>
                </a:r>
                <a:r>
                  <a:rPr lang="en-US" sz="2800" baseline="-25000" dirty="0" smtClean="0">
                    <a:solidFill>
                      <a:prstClr val="black"/>
                    </a:solidFill>
                    <a:latin typeface="Arial Narrow" panose="020B0606020202030204" pitchFamily="34" charset="0"/>
                  </a:rPr>
                  <a:t>,</a:t>
                </a:r>
                <a:r>
                  <a:rPr lang="ru-RU" sz="2800" dirty="0" smtClean="0">
                    <a:solidFill>
                      <a:prstClr val="black"/>
                    </a:solidFill>
                    <a:latin typeface="Arial Narrow" panose="020B0606020202030204" pitchFamily="34" charset="0"/>
                  </a:rPr>
                  <a:t>а</a:t>
                </a:r>
                <a:r>
                  <a:rPr lang="ru-RU" sz="2800" baseline="-25000" dirty="0" smtClean="0">
                    <a:solidFill>
                      <a:prstClr val="black"/>
                    </a:solidFill>
                    <a:latin typeface="Arial Narrow" panose="020B0606020202030204" pitchFamily="34" charset="0"/>
                  </a:rPr>
                  <a:t>0</a:t>
                </a:r>
                <a:r>
                  <a:rPr lang="en-US" sz="2800" baseline="-25000" dirty="0" smtClean="0">
                    <a:solidFill>
                      <a:prstClr val="black"/>
                    </a:solidFill>
                    <a:latin typeface="Arial Narrow" panose="020B0606020202030204" pitchFamily="34" charset="0"/>
                  </a:rPr>
                  <a:t>,</a:t>
                </a:r>
                <a:r>
                  <a:rPr lang="ru-RU" sz="2800" dirty="0" smtClean="0">
                    <a:solidFill>
                      <a:prstClr val="black"/>
                    </a:solidFill>
                    <a:latin typeface="Arial Narrow" panose="020B0606020202030204" pitchFamily="34" charset="0"/>
                  </a:rPr>
                  <a:t>а</a:t>
                </a:r>
                <a:r>
                  <a:rPr lang="ru-RU" sz="2800" baseline="-25000" dirty="0" smtClean="0">
                    <a:solidFill>
                      <a:prstClr val="black"/>
                    </a:solidFill>
                    <a:latin typeface="Arial Narrow" panose="020B0606020202030204" pitchFamily="34" charset="0"/>
                  </a:rPr>
                  <a:t>1</a:t>
                </a:r>
                <a:r>
                  <a:rPr lang="en-US" sz="2800" baseline="-25000" dirty="0" smtClean="0">
                    <a:solidFill>
                      <a:prstClr val="black"/>
                    </a:solidFill>
                    <a:latin typeface="Arial Narrow" panose="020B0606020202030204" pitchFamily="34" charset="0"/>
                  </a:rPr>
                  <a:t>,</a:t>
                </a:r>
                <a:r>
                  <a:rPr lang="ru-RU" sz="2800" dirty="0" smtClean="0">
                    <a:solidFill>
                      <a:prstClr val="black"/>
                    </a:solidFill>
                    <a:latin typeface="Arial Narrow" panose="020B0606020202030204" pitchFamily="34" charset="0"/>
                  </a:rPr>
                  <a:t>…</a:t>
                </a:r>
                <a:r>
                  <a:rPr lang="en-US" sz="2800" baseline="-25000" dirty="0" smtClean="0">
                    <a:solidFill>
                      <a:prstClr val="black"/>
                    </a:solidFill>
                    <a:latin typeface="Arial Narrow" panose="020B0606020202030204" pitchFamily="34" charset="0"/>
                  </a:rPr>
                  <a:t>,</a:t>
                </a:r>
                <a:r>
                  <a:rPr lang="ru-RU" sz="2800" dirty="0" smtClean="0">
                    <a:solidFill>
                      <a:prstClr val="black"/>
                    </a:solidFill>
                    <a:latin typeface="Arial Narrow" panose="020B0606020202030204" pitchFamily="34" charset="0"/>
                  </a:rPr>
                  <a:t>а</a:t>
                </a:r>
                <a:r>
                  <a:rPr lang="en-US" sz="2800" baseline="-25000" dirty="0" smtClean="0">
                    <a:solidFill>
                      <a:prstClr val="black"/>
                    </a:solidFill>
                    <a:latin typeface="Arial Narrow" panose="020B0606020202030204" pitchFamily="34" charset="0"/>
                  </a:rPr>
                  <a:t>m</a:t>
                </a:r>
                <a:r>
                  <a:rPr lang="en-US" sz="2800" dirty="0" smtClean="0">
                    <a:solidFill>
                      <a:prstClr val="black"/>
                    </a:solidFill>
                    <a:latin typeface="Arial Narrow" panose="020B0606020202030204" pitchFamily="34" charset="0"/>
                  </a:rPr>
                  <a:t>)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]</m:t>
                        </m:r>
                      </m:e>
                      <m:sup>
                        <m:r>
                          <a:rPr lang="en-US" sz="28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800" dirty="0" smtClean="0">
                    <a:solidFill>
                      <a:prstClr val="black"/>
                    </a:solidFill>
                    <a:latin typeface="Arial Narrow" panose="020B0606020202030204" pitchFamily="34" charset="0"/>
                  </a:rPr>
                  <a:t>=min</a:t>
                </a:r>
                <a:r>
                  <a:rPr lang="ru-RU" sz="2800" dirty="0" smtClean="0">
                    <a:solidFill>
                      <a:prstClr val="black"/>
                    </a:solidFill>
                    <a:latin typeface="Arial Narrow" panose="020B0606020202030204" pitchFamily="34" charset="0"/>
                  </a:rPr>
                  <a:t> </a:t>
                </a:r>
                <a:endParaRPr lang="ru-RU" sz="2800" dirty="0">
                  <a:solidFill>
                    <a:prstClr val="black"/>
                  </a:solidFill>
                  <a:latin typeface="Arial Narrow" panose="020B0606020202030204" pitchFamily="34" charset="0"/>
                </a:endParaRPr>
              </a:p>
            </p:txBody>
          </p:sp>
        </mc:Choice>
        <mc:Fallback xmlns="">
          <p:sp>
            <p:nvSpPr>
              <p:cNvPr id="14" name="Прямоугольник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2771" y="4261591"/>
                <a:ext cx="7394486" cy="525016"/>
              </a:xfrm>
              <a:prstGeom prst="rect">
                <a:avLst/>
              </a:prstGeom>
              <a:blipFill rotWithShape="0">
                <a:blip r:embed="rId2"/>
                <a:stretch>
                  <a:fillRect t="-12791" b="-302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64952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Применение полинома для исследования </a:t>
            </a:r>
            <a:r>
              <a:rPr lang="ru-RU" dirty="0" err="1"/>
              <a:t>деградационных</a:t>
            </a:r>
            <a:r>
              <a:rPr lang="ru-RU" dirty="0"/>
              <a:t> процессов стационарного типа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ВКР (б) студента Алимова Исмаила </a:t>
            </a:r>
            <a:r>
              <a:rPr lang="ru-RU" dirty="0" err="1"/>
              <a:t>Рифатовича</a:t>
            </a:r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151D6-1CE6-4546-836D-2A836D7A7EF2}" type="slidenum">
              <a:rPr lang="ru-RU" smtClean="0"/>
              <a:pPr/>
              <a:t>7</a:t>
            </a:fld>
            <a:endParaRPr lang="ru-RU" dirty="0"/>
          </a:p>
        </p:txBody>
      </p:sp>
      <p:pic>
        <p:nvPicPr>
          <p:cNvPr id="19" name="Рисунок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583" y="2741101"/>
            <a:ext cx="6922657" cy="3108018"/>
          </a:xfrm>
          <a:prstGeom prst="rect">
            <a:avLst/>
          </a:prstGeom>
        </p:spPr>
      </p:pic>
      <p:sp>
        <p:nvSpPr>
          <p:cNvPr id="20" name="Rectangle 8"/>
          <p:cNvSpPr>
            <a:spLocks noChangeArrowheads="1"/>
          </p:cNvSpPr>
          <p:nvPr/>
        </p:nvSpPr>
        <p:spPr bwMode="auto">
          <a:xfrm>
            <a:off x="838200" y="1738841"/>
            <a:ext cx="10861431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ru-RU" sz="2800" dirty="0">
                <a:solidFill>
                  <a:prstClr val="black"/>
                </a:solidFill>
                <a:latin typeface="Arial Narrow" panose="020B0606020202030204" pitchFamily="34" charset="0"/>
                <a:ea typeface="Times New Roman" pitchFamily="18" charset="0"/>
                <a:cs typeface="Times New Roman" pitchFamily="18" charset="0"/>
              </a:rPr>
              <a:t>Необходимо найти частные производные от суммы по параметрам </a:t>
            </a:r>
            <a:r>
              <a:rPr lang="en-US" sz="2800" dirty="0">
                <a:solidFill>
                  <a:prstClr val="black"/>
                </a:solidFill>
                <a:latin typeface="Arial Narrow" panose="020B0606020202030204" pitchFamily="34" charset="0"/>
              </a:rPr>
              <a:t>a</a:t>
            </a:r>
            <a:r>
              <a:rPr lang="en-US" sz="2800" baseline="-25000" dirty="0">
                <a:solidFill>
                  <a:prstClr val="black"/>
                </a:solidFill>
                <a:latin typeface="Arial Narrow" panose="020B0606020202030204" pitchFamily="34" charset="0"/>
              </a:rPr>
              <a:t>0</a:t>
            </a:r>
            <a:r>
              <a:rPr lang="en-US" sz="2800" dirty="0">
                <a:solidFill>
                  <a:prstClr val="black"/>
                </a:solidFill>
                <a:latin typeface="Arial Narrow" panose="020B0606020202030204" pitchFamily="34" charset="0"/>
              </a:rPr>
              <a:t>,a</a:t>
            </a:r>
            <a:r>
              <a:rPr lang="en-US" sz="2800" baseline="-25000" dirty="0">
                <a:solidFill>
                  <a:prstClr val="black"/>
                </a:solidFill>
                <a:latin typeface="Arial Narrow" panose="020B0606020202030204" pitchFamily="34" charset="0"/>
              </a:rPr>
              <a:t>1</a:t>
            </a:r>
            <a:r>
              <a:rPr lang="en-US" sz="2800" dirty="0">
                <a:solidFill>
                  <a:prstClr val="black"/>
                </a:solidFill>
                <a:latin typeface="Arial Narrow" panose="020B0606020202030204" pitchFamily="34" charset="0"/>
              </a:rPr>
              <a:t>,…,</a:t>
            </a:r>
            <a:r>
              <a:rPr lang="en-US" sz="2800" dirty="0" smtClean="0">
                <a:solidFill>
                  <a:prstClr val="black"/>
                </a:solidFill>
                <a:latin typeface="Arial Narrow" panose="020B0606020202030204" pitchFamily="34" charset="0"/>
              </a:rPr>
              <a:t>a</a:t>
            </a:r>
            <a:r>
              <a:rPr lang="en-US" sz="2800" baseline="-25000" dirty="0" smtClean="0">
                <a:solidFill>
                  <a:prstClr val="black"/>
                </a:solidFill>
                <a:latin typeface="Arial Narrow" panose="020B0606020202030204" pitchFamily="34" charset="0"/>
              </a:rPr>
              <a:t>m</a:t>
            </a:r>
            <a:r>
              <a:rPr lang="ru-RU" sz="2800" dirty="0" smtClean="0">
                <a:solidFill>
                  <a:prstClr val="black"/>
                </a:solidFill>
                <a:latin typeface="Arial Narrow" panose="020B0606020202030204" pitchFamily="34" charset="0"/>
              </a:rPr>
              <a:t> </a:t>
            </a:r>
            <a:r>
              <a:rPr lang="ru-RU" sz="2800" dirty="0" smtClean="0">
                <a:solidFill>
                  <a:prstClr val="black"/>
                </a:solidFill>
                <a:latin typeface="Arial Narrow" panose="020B0606020202030204" pitchFamily="34" charset="0"/>
                <a:ea typeface="Times New Roman" pitchFamily="18" charset="0"/>
                <a:cs typeface="Times New Roman" pitchFamily="18" charset="0"/>
              </a:rPr>
              <a:t>и </a:t>
            </a:r>
            <a:r>
              <a:rPr lang="ru-RU" sz="2800" dirty="0">
                <a:solidFill>
                  <a:prstClr val="black"/>
                </a:solidFill>
                <a:latin typeface="Arial Narrow" panose="020B0606020202030204" pitchFamily="34" charset="0"/>
                <a:ea typeface="Times New Roman" pitchFamily="18" charset="0"/>
                <a:cs typeface="Times New Roman" pitchFamily="18" charset="0"/>
              </a:rPr>
              <a:t>решить </a:t>
            </a:r>
            <a:r>
              <a:rPr lang="ru-RU" sz="2800" dirty="0" smtClean="0">
                <a:solidFill>
                  <a:prstClr val="black"/>
                </a:solidFill>
                <a:latin typeface="Arial Narrow" panose="020B0606020202030204" pitchFamily="34" charset="0"/>
                <a:ea typeface="Times New Roman" pitchFamily="18" charset="0"/>
                <a:cs typeface="Times New Roman" pitchFamily="18" charset="0"/>
              </a:rPr>
              <a:t>систему уравнений:</a:t>
            </a:r>
            <a:endParaRPr lang="ru-RU" sz="2800" dirty="0">
              <a:solidFill>
                <a:prstClr val="black"/>
              </a:solidFill>
              <a:latin typeface="Arial Narrow" panose="020B0606020202030204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9793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Применение полинома для исследования </a:t>
            </a:r>
            <a:r>
              <a:rPr lang="ru-RU" dirty="0" err="1"/>
              <a:t>деградационных</a:t>
            </a:r>
            <a:r>
              <a:rPr lang="ru-RU" dirty="0"/>
              <a:t> процессов стационарного типа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ВКР (б) студента Алимова Исмаила </a:t>
            </a:r>
            <a:r>
              <a:rPr lang="ru-RU" dirty="0" err="1"/>
              <a:t>Рифатовича</a:t>
            </a:r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151D6-1CE6-4546-836D-2A836D7A7EF2}" type="slidenum">
              <a:rPr lang="ru-RU" smtClean="0"/>
              <a:pPr/>
              <a:t>8</a:t>
            </a:fld>
            <a:endParaRPr lang="ru-RU" dirty="0"/>
          </a:p>
        </p:txBody>
      </p:sp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838200" y="1763019"/>
            <a:ext cx="6027382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ru-RU" sz="2800" dirty="0" smtClean="0">
                <a:solidFill>
                  <a:prstClr val="black"/>
                </a:solidFill>
                <a:latin typeface="Arial Narrow" panose="020B0606020202030204" pitchFamily="34" charset="0"/>
                <a:cs typeface="Times New Roman" pitchFamily="18" charset="0"/>
              </a:rPr>
              <a:t>Нормальная система </a:t>
            </a:r>
            <a:r>
              <a:rPr lang="ru-RU" sz="2800" dirty="0">
                <a:solidFill>
                  <a:prstClr val="black"/>
                </a:solidFill>
                <a:latin typeface="Arial Narrow" panose="020B0606020202030204" pitchFamily="34" charset="0"/>
                <a:cs typeface="Times New Roman" pitchFamily="18" charset="0"/>
              </a:rPr>
              <a:t>по </a:t>
            </a:r>
            <a:r>
              <a:rPr lang="ru-RU" sz="2800" dirty="0" smtClean="0">
                <a:solidFill>
                  <a:prstClr val="black"/>
                </a:solidFill>
                <a:latin typeface="Arial Narrow" panose="020B0606020202030204" pitchFamily="34" charset="0"/>
                <a:cs typeface="Times New Roman" pitchFamily="18" charset="0"/>
              </a:rPr>
              <a:t>МНК:</a:t>
            </a:r>
            <a:endParaRPr lang="ru-RU" sz="2800" dirty="0">
              <a:solidFill>
                <a:prstClr val="black"/>
              </a:solidFill>
              <a:latin typeface="Arial Narrow" panose="020B0606020202030204" pitchFamily="34" charset="0"/>
              <a:cs typeface="Arial" pitchFamily="34" charset="0"/>
            </a:endParaRPr>
          </a:p>
        </p:txBody>
      </p:sp>
      <p:sp>
        <p:nvSpPr>
          <p:cNvPr id="10" name="Rectangle 8"/>
          <p:cNvSpPr>
            <a:spLocks noChangeArrowheads="1"/>
          </p:cNvSpPr>
          <p:nvPr/>
        </p:nvSpPr>
        <p:spPr bwMode="auto">
          <a:xfrm>
            <a:off x="838200" y="4649490"/>
            <a:ext cx="1023902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ru-RU" sz="2800" dirty="0" smtClean="0">
                <a:solidFill>
                  <a:prstClr val="black"/>
                </a:solidFill>
                <a:latin typeface="Arial Narrow" panose="020B0606020202030204" pitchFamily="34" charset="0"/>
                <a:ea typeface="Times New Roman" pitchFamily="18" charset="0"/>
                <a:cs typeface="Times New Roman" pitchFamily="18" charset="0"/>
              </a:rPr>
              <a:t>Здесь </a:t>
            </a:r>
            <a:endParaRPr lang="ru-RU" sz="2800" dirty="0">
              <a:solidFill>
                <a:prstClr val="black"/>
              </a:solidFill>
              <a:latin typeface="Arial Narrow" panose="020B0606020202030204" pitchFamily="34" charset="0"/>
              <a:cs typeface="Arial" pitchFamily="34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359493"/>
            <a:ext cx="5562600" cy="2238375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5224332"/>
            <a:ext cx="485775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136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3600" dirty="0"/>
              <a:t>Применение дробно-рациональной функции для исследования деградационных процессов лавинного типа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ВКР (б) студента Алимова Исмаила </a:t>
            </a:r>
            <a:r>
              <a:rPr lang="ru-RU" dirty="0" err="1"/>
              <a:t>Рифатовича</a:t>
            </a:r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151D6-1CE6-4546-836D-2A836D7A7EF2}" type="slidenum">
              <a:rPr lang="ru-RU" smtClean="0"/>
              <a:pPr/>
              <a:t>9</a:t>
            </a:fld>
            <a:endParaRPr lang="ru-RU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838200" y="1781237"/>
            <a:ext cx="1118967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prstClr val="black"/>
                </a:solidFill>
                <a:latin typeface="Arial Narrow" panose="020B0606020202030204" pitchFamily="34" charset="0"/>
              </a:rPr>
              <a:t>Аппроксимирующая </a:t>
            </a:r>
            <a:r>
              <a:rPr lang="ru-RU" sz="2800" dirty="0" smtClean="0">
                <a:solidFill>
                  <a:prstClr val="black"/>
                </a:solidFill>
                <a:latin typeface="Arial Narrow" panose="020B0606020202030204" pitchFamily="34" charset="0"/>
              </a:rPr>
              <a:t>функция </a:t>
            </a:r>
            <a:r>
              <a:rPr lang="ru-RU" sz="2800" dirty="0">
                <a:solidFill>
                  <a:prstClr val="black"/>
                </a:solidFill>
                <a:latin typeface="Arial Narrow" panose="020B0606020202030204" pitchFamily="34" charset="0"/>
              </a:rPr>
              <a:t>для </a:t>
            </a:r>
            <a:r>
              <a:rPr lang="ru-RU" sz="2800" dirty="0" smtClean="0">
                <a:solidFill>
                  <a:prstClr val="black"/>
                </a:solidFill>
                <a:latin typeface="Arial Narrow" panose="020B0606020202030204" pitchFamily="34" charset="0"/>
              </a:rPr>
              <a:t>этапа лавинного роста условного показателя:</a:t>
            </a:r>
            <a:endParaRPr lang="ru-RU" sz="2800" dirty="0">
              <a:solidFill>
                <a:prstClr val="black"/>
              </a:solidFill>
              <a:latin typeface="Arial Narrow" panose="020B0606020202030204" pitchFamily="34" charset="0"/>
            </a:endParaRPr>
          </a:p>
        </p:txBody>
      </p:sp>
      <p:pic>
        <p:nvPicPr>
          <p:cNvPr id="8" name="Содержимое 4"/>
          <p:cNvPicPr>
            <a:picLocks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74428" y="2213200"/>
            <a:ext cx="1843143" cy="7515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Прямоугольник 9"/>
          <p:cNvSpPr/>
          <p:nvPr/>
        </p:nvSpPr>
        <p:spPr>
          <a:xfrm>
            <a:off x="838199" y="4285910"/>
            <a:ext cx="113538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ru-RU" sz="2800" dirty="0" smtClean="0">
                <a:solidFill>
                  <a:prstClr val="black"/>
                </a:solidFill>
                <a:latin typeface="Arial Narrow" panose="020B0606020202030204" pitchFamily="34" charset="0"/>
                <a:ea typeface="Times New Roman" pitchFamily="18" charset="0"/>
                <a:cs typeface="Times New Roman" pitchFamily="18" charset="0"/>
              </a:rPr>
              <a:t>Надо найти частные </a:t>
            </a:r>
            <a:r>
              <a:rPr lang="ru-RU" sz="2800" dirty="0">
                <a:solidFill>
                  <a:prstClr val="black"/>
                </a:solidFill>
                <a:latin typeface="Arial Narrow" panose="020B0606020202030204" pitchFamily="34" charset="0"/>
                <a:ea typeface="Times New Roman" pitchFamily="18" charset="0"/>
                <a:cs typeface="Times New Roman" pitchFamily="18" charset="0"/>
              </a:rPr>
              <a:t>производные </a:t>
            </a:r>
            <a:r>
              <a:rPr lang="ru-RU" sz="2800" dirty="0" smtClean="0">
                <a:solidFill>
                  <a:prstClr val="black"/>
                </a:solidFill>
                <a:latin typeface="Arial Narrow" panose="020B0606020202030204" pitchFamily="34" charset="0"/>
                <a:ea typeface="Times New Roman" pitchFamily="18" charset="0"/>
                <a:cs typeface="Times New Roman" pitchFamily="18" charset="0"/>
              </a:rPr>
              <a:t>по </a:t>
            </a:r>
            <a:r>
              <a:rPr lang="ru-RU" sz="2800" dirty="0">
                <a:solidFill>
                  <a:prstClr val="black"/>
                </a:solidFill>
                <a:latin typeface="Arial Narrow" panose="020B0606020202030204" pitchFamily="34" charset="0"/>
                <a:ea typeface="Times New Roman" pitchFamily="18" charset="0"/>
                <a:cs typeface="Times New Roman" pitchFamily="18" charset="0"/>
              </a:rPr>
              <a:t>параметрам </a:t>
            </a:r>
            <a:r>
              <a:rPr lang="en-US" sz="2800" b="1" dirty="0">
                <a:solidFill>
                  <a:prstClr val="black"/>
                </a:solidFill>
                <a:latin typeface="Arial Narrow" panose="020B0606020202030204" pitchFamily="34" charset="0"/>
                <a:ea typeface="Times New Roman" pitchFamily="18" charset="0"/>
                <a:cs typeface="Times New Roman" pitchFamily="18" charset="0"/>
              </a:rPr>
              <a:t>a</a:t>
            </a:r>
            <a:r>
              <a:rPr lang="en-US" sz="2800" dirty="0">
                <a:solidFill>
                  <a:prstClr val="black"/>
                </a:solidFill>
                <a:latin typeface="Arial Narrow" panose="020B0606020202030204" pitchFamily="34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lang="ru-RU" sz="2800" dirty="0">
                <a:solidFill>
                  <a:prstClr val="black"/>
                </a:solidFill>
                <a:latin typeface="Arial Narrow" panose="020B0606020202030204" pitchFamily="34" charset="0"/>
                <a:ea typeface="Times New Roman" pitchFamily="18" charset="0"/>
                <a:cs typeface="Times New Roman" pitchFamily="18" charset="0"/>
              </a:rPr>
              <a:t>и </a:t>
            </a:r>
            <a:r>
              <a:rPr lang="en-US" sz="2800" b="1" dirty="0">
                <a:solidFill>
                  <a:prstClr val="black"/>
                </a:solidFill>
                <a:latin typeface="Arial Narrow" panose="020B0606020202030204" pitchFamily="34" charset="0"/>
                <a:ea typeface="Times New Roman" pitchFamily="18" charset="0"/>
                <a:cs typeface="Times New Roman" pitchFamily="18" charset="0"/>
              </a:rPr>
              <a:t>b</a:t>
            </a:r>
            <a:r>
              <a:rPr lang="ru-RU" sz="2800" dirty="0">
                <a:solidFill>
                  <a:prstClr val="black"/>
                </a:solidFill>
                <a:latin typeface="Arial Narrow" panose="020B0606020202030204" pitchFamily="34" charset="0"/>
                <a:ea typeface="Times New Roman" pitchFamily="18" charset="0"/>
                <a:cs typeface="Times New Roman" pitchFamily="18" charset="0"/>
              </a:rPr>
              <a:t> и решить </a:t>
            </a:r>
            <a:r>
              <a:rPr lang="ru-RU" sz="2800" dirty="0" smtClean="0">
                <a:solidFill>
                  <a:prstClr val="black"/>
                </a:solidFill>
                <a:latin typeface="Arial Narrow" panose="020B0606020202030204" pitchFamily="34" charset="0"/>
                <a:ea typeface="Times New Roman" pitchFamily="18" charset="0"/>
                <a:cs typeface="Times New Roman" pitchFamily="18" charset="0"/>
              </a:rPr>
              <a:t>систему </a:t>
            </a:r>
            <a:r>
              <a:rPr lang="ru-RU" sz="2800" dirty="0" err="1" smtClean="0">
                <a:solidFill>
                  <a:prstClr val="black"/>
                </a:solidFill>
                <a:latin typeface="Arial Narrow" panose="020B0606020202030204" pitchFamily="34" charset="0"/>
                <a:ea typeface="Times New Roman" pitchFamily="18" charset="0"/>
                <a:cs typeface="Times New Roman" pitchFamily="18" charset="0"/>
              </a:rPr>
              <a:t>ур</a:t>
            </a:r>
            <a:r>
              <a:rPr lang="ru-RU" sz="2800" dirty="0" smtClean="0">
                <a:solidFill>
                  <a:prstClr val="black"/>
                </a:solidFill>
                <a:latin typeface="Arial Narrow" panose="020B0606020202030204" pitchFamily="34" charset="0"/>
                <a:ea typeface="Times New Roman" pitchFamily="18" charset="0"/>
                <a:cs typeface="Times New Roman" pitchFamily="18" charset="0"/>
              </a:rPr>
              <a:t>-й:</a:t>
            </a:r>
            <a:endParaRPr lang="ru-RU" sz="2800" dirty="0">
              <a:solidFill>
                <a:prstClr val="black"/>
              </a:solidFill>
              <a:latin typeface="Arial Narrow" panose="020B0606020202030204" pitchFamily="34" charset="0"/>
              <a:cs typeface="Arial" pitchFamily="34" charset="0"/>
            </a:endParaRPr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199" y="4776849"/>
            <a:ext cx="6842258" cy="1630829"/>
          </a:xfrm>
          <a:prstGeom prst="rect">
            <a:avLst/>
          </a:prstGeom>
        </p:spPr>
      </p:pic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838199" y="2766462"/>
            <a:ext cx="11189678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ru-RU" sz="2800" dirty="0">
                <a:solidFill>
                  <a:prstClr val="black"/>
                </a:solidFill>
                <a:latin typeface="Arial Narrow" panose="020B0606020202030204" pitchFamily="34" charset="0"/>
                <a:ea typeface="Times New Roman" pitchFamily="18" charset="0"/>
                <a:cs typeface="Times New Roman" pitchFamily="18" charset="0"/>
              </a:rPr>
              <a:t>Согласно МНК наилучшими значениями параметров </a:t>
            </a:r>
            <a:r>
              <a:rPr lang="en-US" sz="2800" b="1" dirty="0">
                <a:solidFill>
                  <a:prstClr val="black"/>
                </a:solidFill>
                <a:latin typeface="Arial Narrow" panose="020B0606020202030204" pitchFamily="34" charset="0"/>
                <a:ea typeface="Times New Roman" pitchFamily="18" charset="0"/>
                <a:cs typeface="Times New Roman" pitchFamily="18" charset="0"/>
              </a:rPr>
              <a:t>a</a:t>
            </a:r>
            <a:r>
              <a:rPr lang="ru-RU" sz="2800" dirty="0">
                <a:solidFill>
                  <a:prstClr val="black"/>
                </a:solidFill>
                <a:latin typeface="Arial Narrow" panose="020B0606020202030204" pitchFamily="34" charset="0"/>
                <a:ea typeface="Times New Roman" pitchFamily="18" charset="0"/>
                <a:cs typeface="Times New Roman" pitchFamily="18" charset="0"/>
              </a:rPr>
              <a:t> и </a:t>
            </a:r>
            <a:r>
              <a:rPr lang="en-US" sz="2800" b="1" dirty="0">
                <a:solidFill>
                  <a:prstClr val="black"/>
                </a:solidFill>
                <a:latin typeface="Arial Narrow" panose="020B0606020202030204" pitchFamily="34" charset="0"/>
                <a:ea typeface="Times New Roman" pitchFamily="18" charset="0"/>
                <a:cs typeface="Times New Roman" pitchFamily="18" charset="0"/>
              </a:rPr>
              <a:t>b</a:t>
            </a:r>
            <a:r>
              <a:rPr lang="ru-RU" sz="2800" dirty="0">
                <a:solidFill>
                  <a:prstClr val="black"/>
                </a:solidFill>
                <a:latin typeface="Arial Narrow" panose="020B0606020202030204" pitchFamily="34" charset="0"/>
                <a:ea typeface="Times New Roman" pitchFamily="18" charset="0"/>
                <a:cs typeface="Times New Roman" pitchFamily="18" charset="0"/>
              </a:rPr>
              <a:t> считают те, для которых сумма квадратов отклонений минимальна:</a:t>
            </a:r>
            <a:endParaRPr lang="ru-RU" sz="2800" dirty="0">
              <a:solidFill>
                <a:prstClr val="black"/>
              </a:solidFill>
              <a:latin typeface="Arial Narrow" panose="020B0606020202030204" pitchFamily="34" charset="0"/>
              <a:cs typeface="Arial" pitchFamily="34" charset="0"/>
            </a:endParaRPr>
          </a:p>
        </p:txBody>
      </p:sp>
      <p:graphicFrame>
        <p:nvGraphicFramePr>
          <p:cNvPr id="14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04395483"/>
              </p:ext>
            </p:extLst>
          </p:nvPr>
        </p:nvGraphicFramePr>
        <p:xfrm>
          <a:off x="5016500" y="3607236"/>
          <a:ext cx="3136900" cy="857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3" name="Equation" r:id="rId5" imgW="1587240" imgH="431640" progId="Equation.DSMT4">
                  <p:embed/>
                </p:oleObj>
              </mc:Choice>
              <mc:Fallback>
                <p:oleObj name="Equation" r:id="rId5" imgW="1587240" imgH="431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16500" y="3607236"/>
                        <a:ext cx="3136900" cy="8572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02694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3351</TotalTime>
  <Words>960</Words>
  <Application>Microsoft Office PowerPoint</Application>
  <PresentationFormat>Широкоэкранный</PresentationFormat>
  <Paragraphs>208</Paragraphs>
  <Slides>20</Slides>
  <Notes>0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3</vt:i4>
      </vt:variant>
      <vt:variant>
        <vt:lpstr>Заголовки слайдов</vt:lpstr>
      </vt:variant>
      <vt:variant>
        <vt:i4>20</vt:i4>
      </vt:variant>
    </vt:vector>
  </HeadingPairs>
  <TitlesOfParts>
    <vt:vector size="32" baseType="lpstr">
      <vt:lpstr>Arial</vt:lpstr>
      <vt:lpstr>Arial Black</vt:lpstr>
      <vt:lpstr>Arial Narrow</vt:lpstr>
      <vt:lpstr>Calibri</vt:lpstr>
      <vt:lpstr>Cambria Math</vt:lpstr>
      <vt:lpstr>Impact</vt:lpstr>
      <vt:lpstr>Times New Roman</vt:lpstr>
      <vt:lpstr>Verdana</vt:lpstr>
      <vt:lpstr>Тема Office</vt:lpstr>
      <vt:lpstr>Equation</vt:lpstr>
      <vt:lpstr>Уравнение</vt:lpstr>
      <vt:lpstr>Формула</vt:lpstr>
      <vt:lpstr>Выпускная квалификационная работа бакалавра на тему: «Реализация мониторинга изменений условного показателя состояния технического объекта и краткосрочное пошаговое прогнозирование этого состояния»</vt:lpstr>
      <vt:lpstr>Актуальность темы</vt:lpstr>
      <vt:lpstr>Цель и задача работы</vt:lpstr>
      <vt:lpstr>Моделирование процессов слежения за изменениями условного показателя состояния объекта</vt:lpstr>
      <vt:lpstr>Моделирование процессов слежения за изменениями условного показателя состояния объекта</vt:lpstr>
      <vt:lpstr>Применение полинома для исследования деградационных процессов стационарного типа </vt:lpstr>
      <vt:lpstr>Применение полинома для исследования деградационных процессов стационарного типа</vt:lpstr>
      <vt:lpstr>Применение полинома для исследования деградационных процессов стационарного типа</vt:lpstr>
      <vt:lpstr>Применение дробно-рациональной функции для исследования деградационных процессов лавинного типа</vt:lpstr>
      <vt:lpstr>Применение дробно-рациональной функции для исследования деградационных процессов лавинного типа</vt:lpstr>
      <vt:lpstr>Пример вычисления алгоритма</vt:lpstr>
      <vt:lpstr>Выбор параметра, характеризующего состояние объекта</vt:lpstr>
      <vt:lpstr>Стек технологий</vt:lpstr>
      <vt:lpstr>Логика работы программы</vt:lpstr>
      <vt:lpstr>Логика работы программы</vt:lpstr>
      <vt:lpstr>Пример работы программы</vt:lpstr>
      <vt:lpstr>Пример работы программы</vt:lpstr>
      <vt:lpstr>Пример работы программы</vt:lpstr>
      <vt:lpstr>Итог работы</vt:lpstr>
      <vt:lpstr>Спасибо за внимание!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Выпускная квалификационная работа бакалавра на тему: «Название выпускной  квалификационной работы»</dc:title>
  <dc:creator>4562</dc:creator>
  <cp:lastModifiedBy>Ismail</cp:lastModifiedBy>
  <cp:revision>135</cp:revision>
  <dcterms:created xsi:type="dcterms:W3CDTF">2023-03-28T19:07:26Z</dcterms:created>
  <dcterms:modified xsi:type="dcterms:W3CDTF">2023-05-30T20:02:07Z</dcterms:modified>
</cp:coreProperties>
</file>